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58" r:id="rId6"/>
    <p:sldId id="266" r:id="rId7"/>
    <p:sldId id="267" r:id="rId8"/>
    <p:sldId id="263" r:id="rId9"/>
    <p:sldId id="286" r:id="rId10"/>
    <p:sldId id="367" r:id="rId11"/>
    <p:sldId id="379" r:id="rId12"/>
    <p:sldId id="381" r:id="rId13"/>
    <p:sldId id="321" r:id="rId14"/>
    <p:sldId id="382" r:id="rId15"/>
    <p:sldId id="383" r:id="rId16"/>
    <p:sldId id="299" r:id="rId17"/>
    <p:sldId id="366" r:id="rId18"/>
    <p:sldId id="368" r:id="rId19"/>
    <p:sldId id="370" r:id="rId20"/>
    <p:sldId id="374" r:id="rId21"/>
    <p:sldId id="371" r:id="rId22"/>
    <p:sldId id="372" r:id="rId23"/>
    <p:sldId id="373" r:id="rId24"/>
    <p:sldId id="375" r:id="rId25"/>
    <p:sldId id="376" r:id="rId26"/>
    <p:sldId id="288" r:id="rId27"/>
    <p:sldId id="377" r:id="rId28"/>
    <p:sldId id="303" r:id="rId29"/>
    <p:sldId id="3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2186" autoAdjust="0"/>
  </p:normalViewPr>
  <p:slideViewPr>
    <p:cSldViewPr snapToGrid="0">
      <p:cViewPr varScale="1">
        <p:scale>
          <a:sx n="52" d="100"/>
          <a:sy n="52" d="100"/>
        </p:scale>
        <p:origin x="8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58D52-C686-40FF-90E3-FDE5159B230A}" type="datetimeFigureOut">
              <a:rPr lang="en-GB" smtClean="0"/>
              <a:t>08/04/2022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2F9D2-8B4A-4510-80EC-27D475F95949}" type="slidenum">
              <a:rPr lang="en-GB" smtClean="0"/>
              <a:t>‹#›</a:t>
            </a:fld>
            <a:endParaRPr lang="en-GB"/>
          </a:p>
        </p:txBody>
      </p:sp>
    </p:spTree>
    <p:extLst>
      <p:ext uri="{BB962C8B-B14F-4D97-AF65-F5344CB8AC3E}">
        <p14:creationId xmlns:p14="http://schemas.microsoft.com/office/powerpoint/2010/main" val="135656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172696-D5A4-4682-80F8-E42E395C205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04441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22F9D2-8B4A-4510-80EC-27D475F95949}" type="slidenum">
              <a:rPr lang="en-GB" smtClean="0"/>
              <a:t>14</a:t>
            </a:fld>
            <a:endParaRPr lang="en-GB"/>
          </a:p>
        </p:txBody>
      </p:sp>
    </p:spTree>
    <p:extLst>
      <p:ext uri="{BB962C8B-B14F-4D97-AF65-F5344CB8AC3E}">
        <p14:creationId xmlns:p14="http://schemas.microsoft.com/office/powerpoint/2010/main" val="44999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22F9D2-8B4A-4510-80EC-27D475F95949}" type="slidenum">
              <a:rPr lang="en-GB" smtClean="0"/>
              <a:t>16</a:t>
            </a:fld>
            <a:endParaRPr lang="en-GB"/>
          </a:p>
        </p:txBody>
      </p:sp>
    </p:spTree>
    <p:extLst>
      <p:ext uri="{BB962C8B-B14F-4D97-AF65-F5344CB8AC3E}">
        <p14:creationId xmlns:p14="http://schemas.microsoft.com/office/powerpoint/2010/main" val="2227712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 intensive housing management = supporting people</a:t>
            </a:r>
            <a:endParaRPr lang="en-GB" dirty="0"/>
          </a:p>
        </p:txBody>
      </p:sp>
      <p:sp>
        <p:nvSpPr>
          <p:cNvPr id="4" name="Slide Number Placeholder 3"/>
          <p:cNvSpPr>
            <a:spLocks noGrp="1"/>
          </p:cNvSpPr>
          <p:nvPr>
            <p:ph type="sldNum" sz="quarter" idx="5"/>
          </p:nvPr>
        </p:nvSpPr>
        <p:spPr/>
        <p:txBody>
          <a:bodyPr/>
          <a:lstStyle/>
          <a:p>
            <a:fld id="{2522F9D2-8B4A-4510-80EC-27D475F95949}" type="slidenum">
              <a:rPr lang="en-GB" smtClean="0"/>
              <a:t>17</a:t>
            </a:fld>
            <a:endParaRPr lang="en-GB"/>
          </a:p>
        </p:txBody>
      </p:sp>
    </p:spTree>
    <p:extLst>
      <p:ext uri="{BB962C8B-B14F-4D97-AF65-F5344CB8AC3E}">
        <p14:creationId xmlns:p14="http://schemas.microsoft.com/office/powerpoint/2010/main" val="377589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22F9D2-8B4A-4510-80EC-27D475F95949}" type="slidenum">
              <a:rPr lang="en-GB" smtClean="0"/>
              <a:t>18</a:t>
            </a:fld>
            <a:endParaRPr lang="en-GB"/>
          </a:p>
        </p:txBody>
      </p:sp>
    </p:spTree>
    <p:extLst>
      <p:ext uri="{BB962C8B-B14F-4D97-AF65-F5344CB8AC3E}">
        <p14:creationId xmlns:p14="http://schemas.microsoft.com/office/powerpoint/2010/main" val="213400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Segoe UI" panose="020B0502040204020203" pitchFamily="34" charset="0"/>
              </a:rPr>
              <a:t>A number of adjustments are required to ensure that turnover provides as consistent a measure as possible for benchmarking purposes. These adjustments include: excluding the turnover and costs relating to any business not managed by the entity being benchmarked (diversification), excluding any significant turnover relating to the sale of housing properties (HAs only) and excluding grant </a:t>
            </a:r>
            <a:r>
              <a:rPr lang="en-US" b="0" i="0" dirty="0" err="1">
                <a:solidFill>
                  <a:srgbClr val="444444"/>
                </a:solidFill>
                <a:effectLst/>
                <a:latin typeface="Segoe UI" panose="020B0502040204020203" pitchFamily="34" charset="0"/>
              </a:rPr>
              <a:t>amortisation</a:t>
            </a:r>
            <a:r>
              <a:rPr lang="en-US" b="0" i="0" dirty="0">
                <a:solidFill>
                  <a:srgbClr val="444444"/>
                </a:solidFill>
                <a:effectLst/>
                <a:latin typeface="Segoe UI" panose="020B0502040204020203" pitchFamily="34" charset="0"/>
              </a:rPr>
              <a:t> in line with FRS102. Adjusted turnover is therefore calculated from: 'Turnover' minus 'turnover not managed' minus 'turnover relating to the sale of properties' minus Grant </a:t>
            </a:r>
            <a:r>
              <a:rPr lang="en-US" b="0" i="0" dirty="0" err="1">
                <a:solidFill>
                  <a:srgbClr val="444444"/>
                </a:solidFill>
                <a:effectLst/>
                <a:latin typeface="Segoe UI" panose="020B0502040204020203" pitchFamily="34" charset="0"/>
              </a:rPr>
              <a:t>Amortisation</a:t>
            </a:r>
            <a:r>
              <a:rPr lang="en-US" b="0" i="0" dirty="0">
                <a:solidFill>
                  <a:srgbClr val="444444"/>
                </a:solidFill>
                <a:effectLst/>
                <a:latin typeface="Segoe UI" panose="020B0502040204020203" pitchFamily="34" charset="0"/>
              </a:rPr>
              <a:t>​</a:t>
            </a:r>
            <a:endParaRPr lang="en-GB" dirty="0"/>
          </a:p>
        </p:txBody>
      </p:sp>
      <p:sp>
        <p:nvSpPr>
          <p:cNvPr id="4" name="Slide Number Placeholder 3"/>
          <p:cNvSpPr>
            <a:spLocks noGrp="1"/>
          </p:cNvSpPr>
          <p:nvPr>
            <p:ph type="sldNum" sz="quarter" idx="5"/>
          </p:nvPr>
        </p:nvSpPr>
        <p:spPr/>
        <p:txBody>
          <a:bodyPr/>
          <a:lstStyle/>
          <a:p>
            <a:fld id="{2522F9D2-8B4A-4510-80EC-27D475F95949}" type="slidenum">
              <a:rPr lang="en-GB" smtClean="0"/>
              <a:t>21</a:t>
            </a:fld>
            <a:endParaRPr lang="en-GB"/>
          </a:p>
        </p:txBody>
      </p:sp>
    </p:spTree>
    <p:extLst>
      <p:ext uri="{BB962C8B-B14F-4D97-AF65-F5344CB8AC3E}">
        <p14:creationId xmlns:p14="http://schemas.microsoft.com/office/powerpoint/2010/main" val="201680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r>
              <a:rPr lang="en-GB" dirty="0"/>
              <a:t>The RSH metrics are simply one half of the requirement.</a:t>
            </a:r>
            <a:r>
              <a:rPr lang="en-GB" baseline="0" dirty="0"/>
              <a:t> They are not more important than your own corporate metrics/targets. The latter should map to your mission and help you articulate as well as quantify the value you exist to create.</a:t>
            </a:r>
          </a:p>
          <a:p>
            <a:endParaRPr lang="en-GB" baseline="0" dirty="0"/>
          </a:p>
          <a:p>
            <a:r>
              <a:rPr lang="en-GB" baseline="0" dirty="0"/>
              <a:t>The RSH metrics are as much to do with context as performance. The RSH understands this and is not looking for a specific result. Rather the metrics are a starting point to look at your understanding of ‘why it is so’ and the rationale for you adopting a specific position, </a:t>
            </a:r>
            <a:r>
              <a:rPr lang="en-GB" baseline="0" dirty="0" err="1"/>
              <a:t>eg</a:t>
            </a:r>
            <a:r>
              <a:rPr lang="en-GB" baseline="0" dirty="0"/>
              <a:t> margin of X, interest cover Y and gearing Z. It is not about league-tabling but instead looking at the metrics in the round, in context and being assured by your understanding of the position and the robustness of the decision-making that underpins your stance about where you should be with each of the metrics. In this way the metrics are simply being used as a tool to question and think about the best use of resources in pursuit of your mission!  </a:t>
            </a:r>
            <a:r>
              <a:rPr lang="en-GB" baseline="0" dirty="0" err="1"/>
              <a:t>Eg</a:t>
            </a:r>
            <a:r>
              <a:rPr lang="en-GB" baseline="0" dirty="0"/>
              <a:t> an organisation that deliberately holds down rents is likely to have a lower margin. That is great VFM if the objective is tenant affordability or terrible VFM if the objective is supply. You best understand your context and mission which is why RSH is letting you make the judgement.</a:t>
            </a:r>
            <a:endParaRPr lang="en-GB" dirty="0"/>
          </a:p>
        </p:txBody>
      </p:sp>
      <p:sp>
        <p:nvSpPr>
          <p:cNvPr id="4" name="Slide Number Placeholder 3"/>
          <p:cNvSpPr>
            <a:spLocks noGrp="1"/>
          </p:cNvSpPr>
          <p:nvPr>
            <p:ph type="sldNum" sz="quarter" idx="10"/>
          </p:nvPr>
        </p:nvSpPr>
        <p:spPr/>
        <p:txBody>
          <a:bodyPr/>
          <a:lstStyle/>
          <a:p>
            <a:fld id="{91172696-D5A4-4682-80F8-E42E395C205C}" type="slidenum">
              <a:rPr lang="en-GB" smtClean="0"/>
              <a:t>23</a:t>
            </a:fld>
            <a:endParaRPr lang="en-GB"/>
          </a:p>
        </p:txBody>
      </p:sp>
    </p:spTree>
    <p:extLst>
      <p:ext uri="{BB962C8B-B14F-4D97-AF65-F5344CB8AC3E}">
        <p14:creationId xmlns:p14="http://schemas.microsoft.com/office/powerpoint/2010/main" val="199433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22F9D2-8B4A-4510-80EC-27D475F95949}" type="slidenum">
              <a:rPr lang="en-GB" smtClean="0"/>
              <a:t>24</a:t>
            </a:fld>
            <a:endParaRPr lang="en-GB"/>
          </a:p>
        </p:txBody>
      </p:sp>
    </p:spTree>
    <p:extLst>
      <p:ext uri="{BB962C8B-B14F-4D97-AF65-F5344CB8AC3E}">
        <p14:creationId xmlns:p14="http://schemas.microsoft.com/office/powerpoint/2010/main" val="217450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achieve ambition </a:t>
            </a:r>
          </a:p>
          <a:p>
            <a:pPr lvl="3"/>
            <a:r>
              <a:rPr lang="en-US" dirty="0"/>
              <a:t>deliver your corporate plan, create headroom</a:t>
            </a:r>
          </a:p>
          <a:p>
            <a:pPr lvl="3"/>
            <a:r>
              <a:rPr lang="en-US" dirty="0"/>
              <a:t>maximise social goals at the heart of your 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mitigate risks – preserve value (&amp; reputation) in the face of challenging operating environment, political/economic uncertainty, </a:t>
            </a:r>
            <a:r>
              <a:rPr lang="en-US" dirty="0" err="1"/>
              <a:t>etc</a:t>
            </a:r>
            <a:endParaRPr lang="en-US" dirty="0"/>
          </a:p>
          <a:p>
            <a:endParaRPr lang="en-GB" dirty="0"/>
          </a:p>
        </p:txBody>
      </p:sp>
      <p:sp>
        <p:nvSpPr>
          <p:cNvPr id="4" name="Slide Number Placeholder 3"/>
          <p:cNvSpPr>
            <a:spLocks noGrp="1"/>
          </p:cNvSpPr>
          <p:nvPr>
            <p:ph type="sldNum" sz="quarter" idx="10"/>
          </p:nvPr>
        </p:nvSpPr>
        <p:spPr/>
        <p:txBody>
          <a:bodyPr/>
          <a:lstStyle/>
          <a:p>
            <a:fld id="{5CB1C5C8-BFF5-4E06-A766-389540FD1A69}" type="slidenum">
              <a:rPr lang="en-GB" smtClean="0"/>
              <a:t>3</a:t>
            </a:fld>
            <a:endParaRPr lang="en-GB"/>
          </a:p>
        </p:txBody>
      </p:sp>
    </p:spTree>
    <p:extLst>
      <p:ext uri="{BB962C8B-B14F-4D97-AF65-F5344CB8AC3E}">
        <p14:creationId xmlns:p14="http://schemas.microsoft.com/office/powerpoint/2010/main" val="222690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It is</a:t>
            </a:r>
          </a:p>
          <a:p>
            <a:pPr lvl="1"/>
            <a:r>
              <a:rPr lang="en-GB" dirty="0"/>
              <a:t>analytical biz tool to understand </a:t>
            </a:r>
            <a:r>
              <a:rPr lang="en-GB" u="sng" dirty="0"/>
              <a:t>material</a:t>
            </a:r>
            <a:r>
              <a:rPr lang="en-GB" dirty="0"/>
              <a:t> cost &amp; performance in context of your biz</a:t>
            </a:r>
          </a:p>
          <a:p>
            <a:pPr lvl="2"/>
            <a:r>
              <a:rPr lang="en-GB" dirty="0"/>
              <a:t>where service scope, performance levels, operating environment (</a:t>
            </a:r>
            <a:r>
              <a:rPr lang="en-GB" dirty="0" err="1"/>
              <a:t>inc</a:t>
            </a:r>
            <a:r>
              <a:rPr lang="en-GB" dirty="0"/>
              <a:t> client group) &amp; (in)efficiency are all cost drivers</a:t>
            </a:r>
          </a:p>
          <a:p>
            <a:pPr lvl="3"/>
            <a:r>
              <a:rPr lang="en-GB" dirty="0"/>
              <a:t>high cost fine if investment is conscious decision, outcome is commensurate</a:t>
            </a:r>
          </a:p>
          <a:p>
            <a:pPr lvl="2"/>
            <a:r>
              <a:rPr lang="en-GB" dirty="0"/>
              <a:t>enables considered </a:t>
            </a:r>
            <a:r>
              <a:rPr lang="en-GB" u="sng" dirty="0"/>
              <a:t>human</a:t>
            </a:r>
            <a:r>
              <a:rPr lang="en-GB" dirty="0"/>
              <a:t> VFM judgements, options and robust decisions </a:t>
            </a:r>
            <a:r>
              <a:rPr lang="en-GB" dirty="0" err="1"/>
              <a:t>eg</a:t>
            </a:r>
            <a:endParaRPr lang="en-GB" dirty="0"/>
          </a:p>
          <a:p>
            <a:pPr lvl="3"/>
            <a:r>
              <a:rPr lang="en-GB" dirty="0"/>
              <a:t>target improvement action</a:t>
            </a:r>
          </a:p>
          <a:p>
            <a:pPr lvl="3"/>
            <a:r>
              <a:rPr lang="en-GB" dirty="0"/>
              <a:t>target right allocation of resources</a:t>
            </a:r>
          </a:p>
          <a:p>
            <a:pPr lvl="3"/>
            <a:r>
              <a:rPr lang="en-GB" dirty="0"/>
              <a:t>complements qualitative data: staff workshops/experience, TP/scrutiny, satisfaction, customer insight, complaints, stakeholder perception, service reviews, etc – </a:t>
            </a:r>
            <a:r>
              <a:rPr lang="en-GB" b="1" dirty="0"/>
              <a:t>to reach a rounded judgement</a:t>
            </a:r>
          </a:p>
          <a:p>
            <a:pPr lvl="1"/>
            <a:r>
              <a:rPr lang="en-GB" dirty="0"/>
              <a:t>a transparency tool to demonstrate VFM to stakeholders</a:t>
            </a:r>
          </a:p>
          <a:p>
            <a:pPr lvl="2"/>
            <a:r>
              <a:rPr lang="en-GB" dirty="0"/>
              <a:t>essential for non-commercial organisations (captured customers/monopolies)</a:t>
            </a:r>
          </a:p>
          <a:p>
            <a:pPr lvl="2"/>
            <a:r>
              <a:rPr lang="en-GB" dirty="0"/>
              <a:t>a means of educating the ignorant about the extent of what you do ( ref Tory MPs!)</a:t>
            </a:r>
          </a:p>
          <a:p>
            <a:pPr lvl="2"/>
            <a:endParaRPr lang="en-GB" dirty="0"/>
          </a:p>
          <a:p>
            <a:pPr marL="0" indent="0">
              <a:buNone/>
            </a:pPr>
            <a:r>
              <a:rPr lang="en-GB" u="sng" dirty="0"/>
              <a:t>It is not </a:t>
            </a:r>
          </a:p>
          <a:p>
            <a:r>
              <a:rPr lang="en-GB" dirty="0"/>
              <a:t>‘the answer’ or last word on VFM – ‘computer says no’</a:t>
            </a:r>
          </a:p>
          <a:p>
            <a:pPr lvl="1"/>
            <a:r>
              <a:rPr lang="en-GB" dirty="0"/>
              <a:t>the data by itself means nothing without the story of ‘why it is so’</a:t>
            </a:r>
          </a:p>
          <a:p>
            <a:pPr lvl="2"/>
            <a:r>
              <a:rPr lang="en-GB" dirty="0"/>
              <a:t>often as much about </a:t>
            </a:r>
            <a:r>
              <a:rPr lang="en-GB" b="1" dirty="0"/>
              <a:t>context </a:t>
            </a:r>
            <a:r>
              <a:rPr lang="en-GB" dirty="0"/>
              <a:t>as it is about performance, especially Global Accounts/RSH metrics</a:t>
            </a:r>
          </a:p>
          <a:p>
            <a:pPr lvl="2"/>
            <a:r>
              <a:rPr lang="en-GB" dirty="0"/>
              <a:t>cost &amp; performance, in the round,  with other info, in </a:t>
            </a:r>
            <a:r>
              <a:rPr lang="en-GB" b="1" dirty="0"/>
              <a:t>context</a:t>
            </a:r>
          </a:p>
          <a:p>
            <a:r>
              <a:rPr lang="en-GB" dirty="0"/>
              <a:t>a finely calibrated tool for </a:t>
            </a:r>
          </a:p>
          <a:p>
            <a:pPr lvl="1"/>
            <a:r>
              <a:rPr lang="en-GB" dirty="0"/>
              <a:t>league tabling</a:t>
            </a:r>
          </a:p>
          <a:p>
            <a:pPr lvl="1"/>
            <a:r>
              <a:rPr lang="en-GB" dirty="0"/>
              <a:t>getting hung up on immaterial/minor apportionment issues – they don’t change the headline </a:t>
            </a:r>
          </a:p>
          <a:p>
            <a:r>
              <a:rPr lang="en-GB" dirty="0"/>
              <a:t>meant to expose individuals – requires supportive team response to collective/corporate issues</a:t>
            </a:r>
          </a:p>
          <a:p>
            <a:pPr lvl="2"/>
            <a:endParaRPr lang="en-GB" dirty="0"/>
          </a:p>
          <a:p>
            <a:endParaRPr lang="en-GB" dirty="0"/>
          </a:p>
        </p:txBody>
      </p:sp>
      <p:sp>
        <p:nvSpPr>
          <p:cNvPr id="4" name="Slide Number Placeholder 3"/>
          <p:cNvSpPr>
            <a:spLocks noGrp="1"/>
          </p:cNvSpPr>
          <p:nvPr>
            <p:ph type="sldNum" sz="quarter" idx="5"/>
          </p:nvPr>
        </p:nvSpPr>
        <p:spPr/>
        <p:txBody>
          <a:bodyPr/>
          <a:lstStyle/>
          <a:p>
            <a:fld id="{2522F9D2-8B4A-4510-80EC-27D475F95949}" type="slidenum">
              <a:rPr lang="en-GB" smtClean="0"/>
              <a:t>4</a:t>
            </a:fld>
            <a:endParaRPr lang="en-GB"/>
          </a:p>
        </p:txBody>
      </p:sp>
    </p:spTree>
    <p:extLst>
      <p:ext uri="{BB962C8B-B14F-4D97-AF65-F5344CB8AC3E}">
        <p14:creationId xmlns:p14="http://schemas.microsoft.com/office/powerpoint/2010/main" val="228549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a:t>It is</a:t>
            </a:r>
          </a:p>
          <a:p>
            <a:pPr lvl="1"/>
            <a:r>
              <a:rPr lang="en-GB"/>
              <a:t>analytical biz tool to understand </a:t>
            </a:r>
            <a:r>
              <a:rPr lang="en-GB" u="sng"/>
              <a:t>material</a:t>
            </a:r>
            <a:r>
              <a:rPr lang="en-GB"/>
              <a:t> cost &amp; performance in context of your biz</a:t>
            </a:r>
          </a:p>
          <a:p>
            <a:pPr lvl="2"/>
            <a:r>
              <a:rPr lang="en-GB"/>
              <a:t>where service scope, performance levels, operating environment (</a:t>
            </a:r>
            <a:r>
              <a:rPr lang="en-GB" err="1"/>
              <a:t>inc</a:t>
            </a:r>
            <a:r>
              <a:rPr lang="en-GB"/>
              <a:t> client group) &amp; (in)efficiency are all cost drivers</a:t>
            </a:r>
          </a:p>
          <a:p>
            <a:pPr lvl="3"/>
            <a:r>
              <a:rPr lang="en-GB"/>
              <a:t>high cost fine if investment is conscious decision, outcome is commensurate</a:t>
            </a:r>
          </a:p>
          <a:p>
            <a:pPr lvl="2"/>
            <a:r>
              <a:rPr lang="en-GB"/>
              <a:t>enables considered </a:t>
            </a:r>
            <a:r>
              <a:rPr lang="en-GB" u="sng"/>
              <a:t>human</a:t>
            </a:r>
            <a:r>
              <a:rPr lang="en-GB"/>
              <a:t> VFM judgements, options and robust decisions </a:t>
            </a:r>
            <a:r>
              <a:rPr lang="en-GB" err="1"/>
              <a:t>eg</a:t>
            </a:r>
            <a:endParaRPr lang="en-GB"/>
          </a:p>
          <a:p>
            <a:pPr lvl="3"/>
            <a:r>
              <a:rPr lang="en-GB"/>
              <a:t>target improvement action</a:t>
            </a:r>
          </a:p>
          <a:p>
            <a:pPr lvl="3"/>
            <a:r>
              <a:rPr lang="en-GB"/>
              <a:t>target right allocation of resources</a:t>
            </a:r>
          </a:p>
          <a:p>
            <a:pPr lvl="3"/>
            <a:r>
              <a:rPr lang="en-GB"/>
              <a:t>complements qualitative data: staff workshops/experience, TP/scrutiny, satisfaction, customer insight, complaints, stakeholder perception, service reviews, etc – </a:t>
            </a:r>
            <a:r>
              <a:rPr lang="en-GB" b="1"/>
              <a:t>to reach a rounded judgement</a:t>
            </a:r>
          </a:p>
          <a:p>
            <a:pPr lvl="1"/>
            <a:r>
              <a:rPr lang="en-GB"/>
              <a:t>a transparency tool to demonstrate VFM to stakeholders</a:t>
            </a:r>
          </a:p>
          <a:p>
            <a:pPr lvl="2"/>
            <a:r>
              <a:rPr lang="en-GB"/>
              <a:t>essential for non-commercial organisations (captured customers/monopolies)</a:t>
            </a:r>
          </a:p>
          <a:p>
            <a:pPr lvl="2"/>
            <a:r>
              <a:rPr lang="en-GB"/>
              <a:t>a means of educating the ignorant about the extent of what you do ( ref Tory MPs!)</a:t>
            </a:r>
          </a:p>
          <a:p>
            <a:pPr lvl="2"/>
            <a:endParaRPr lang="en-GB"/>
          </a:p>
          <a:p>
            <a:pPr marL="0" indent="0">
              <a:buNone/>
            </a:pPr>
            <a:r>
              <a:rPr lang="en-GB" u="sng"/>
              <a:t>It is not </a:t>
            </a:r>
          </a:p>
          <a:p>
            <a:r>
              <a:rPr lang="en-GB"/>
              <a:t>‘the answer’ or last word on VFM – ‘computer says no’</a:t>
            </a:r>
          </a:p>
          <a:p>
            <a:pPr lvl="1"/>
            <a:r>
              <a:rPr lang="en-GB"/>
              <a:t>the data by itself means nothing without the story of ‘why it is so’</a:t>
            </a:r>
          </a:p>
          <a:p>
            <a:pPr lvl="2"/>
            <a:r>
              <a:rPr lang="en-GB"/>
              <a:t>often as much about </a:t>
            </a:r>
            <a:r>
              <a:rPr lang="en-GB" b="1"/>
              <a:t>context </a:t>
            </a:r>
            <a:r>
              <a:rPr lang="en-GB"/>
              <a:t>as it is about performance, especially Global Accounts/RSH metrics</a:t>
            </a:r>
          </a:p>
          <a:p>
            <a:pPr lvl="2"/>
            <a:r>
              <a:rPr lang="en-GB"/>
              <a:t>cost &amp; performance, in the round,  with other info, in </a:t>
            </a:r>
            <a:r>
              <a:rPr lang="en-GB" b="1"/>
              <a:t>context</a:t>
            </a:r>
          </a:p>
          <a:p>
            <a:r>
              <a:rPr lang="en-GB"/>
              <a:t>a finely calibrated tool for </a:t>
            </a:r>
          </a:p>
          <a:p>
            <a:pPr lvl="1"/>
            <a:r>
              <a:rPr lang="en-GB"/>
              <a:t>league tabling</a:t>
            </a:r>
          </a:p>
          <a:p>
            <a:pPr lvl="1"/>
            <a:r>
              <a:rPr lang="en-GB"/>
              <a:t>getting hung up on immaterial/minor apportionment issues – they don’t change the headline </a:t>
            </a:r>
          </a:p>
          <a:p>
            <a:r>
              <a:rPr lang="en-GB"/>
              <a:t>meant to expose individuals – requires supportive team response to collective/corporate issues</a:t>
            </a:r>
          </a:p>
          <a:p>
            <a:pPr lvl="2"/>
            <a:endParaRPr lang="en-GB"/>
          </a:p>
          <a:p>
            <a:endParaRPr lang="en-GB"/>
          </a:p>
        </p:txBody>
      </p:sp>
      <p:sp>
        <p:nvSpPr>
          <p:cNvPr id="4" name="Slide Number Placeholder 3"/>
          <p:cNvSpPr>
            <a:spLocks noGrp="1"/>
          </p:cNvSpPr>
          <p:nvPr>
            <p:ph type="sldNum" sz="quarter" idx="5"/>
          </p:nvPr>
        </p:nvSpPr>
        <p:spPr/>
        <p:txBody>
          <a:bodyPr/>
          <a:lstStyle/>
          <a:p>
            <a:fld id="{2522F9D2-8B4A-4510-80EC-27D475F95949}" type="slidenum">
              <a:rPr lang="en-GB" smtClean="0"/>
              <a:t>6</a:t>
            </a:fld>
            <a:endParaRPr lang="en-GB"/>
          </a:p>
        </p:txBody>
      </p:sp>
    </p:spTree>
    <p:extLst>
      <p:ext uri="{BB962C8B-B14F-4D97-AF65-F5344CB8AC3E}">
        <p14:creationId xmlns:p14="http://schemas.microsoft.com/office/powerpoint/2010/main" val="365919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r>
              <a:rPr lang="en-GB" sz="1000" dirty="0"/>
              <a:t>This slide illustrates</a:t>
            </a:r>
            <a:r>
              <a:rPr lang="en-GB" sz="1000" baseline="0" dirty="0"/>
              <a:t> the role of metrics in demonstrating VFM</a:t>
            </a:r>
            <a:endParaRPr lang="en-GB" sz="1000" dirty="0"/>
          </a:p>
        </p:txBody>
      </p:sp>
      <p:sp>
        <p:nvSpPr>
          <p:cNvPr id="4" name="Slide Number Placeholder 3"/>
          <p:cNvSpPr>
            <a:spLocks noGrp="1"/>
          </p:cNvSpPr>
          <p:nvPr>
            <p:ph type="sldNum" sz="quarter" idx="10"/>
          </p:nvPr>
        </p:nvSpPr>
        <p:spPr/>
        <p:txBody>
          <a:bodyPr/>
          <a:lstStyle/>
          <a:p>
            <a:fld id="{AE82D3EE-E5E6-4700-96D2-CAC253D0B89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80524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r>
              <a:rPr lang="en-GB" sz="1000" dirty="0"/>
              <a:t>This slide illustrates</a:t>
            </a:r>
            <a:r>
              <a:rPr lang="en-GB" sz="1000" baseline="0" dirty="0"/>
              <a:t> the role of metrics in demonstrating VFM</a:t>
            </a:r>
            <a:endParaRPr lang="en-GB" sz="1000" dirty="0"/>
          </a:p>
        </p:txBody>
      </p:sp>
      <p:sp>
        <p:nvSpPr>
          <p:cNvPr id="4" name="Slide Number Placeholder 3"/>
          <p:cNvSpPr>
            <a:spLocks noGrp="1"/>
          </p:cNvSpPr>
          <p:nvPr>
            <p:ph type="sldNum" sz="quarter" idx="10"/>
          </p:nvPr>
        </p:nvSpPr>
        <p:spPr/>
        <p:txBody>
          <a:bodyPr/>
          <a:lstStyle/>
          <a:p>
            <a:fld id="{AE82D3EE-E5E6-4700-96D2-CAC253D0B89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85317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r>
              <a:rPr lang="en-GB" sz="1000" dirty="0"/>
              <a:t>This slide illustrates</a:t>
            </a:r>
            <a:r>
              <a:rPr lang="en-GB" sz="1000" baseline="0" dirty="0"/>
              <a:t> the role of metrics in demonstrating VFM</a:t>
            </a:r>
            <a:endParaRPr lang="en-GB" sz="1000" dirty="0"/>
          </a:p>
        </p:txBody>
      </p:sp>
      <p:sp>
        <p:nvSpPr>
          <p:cNvPr id="4" name="Slide Number Placeholder 3"/>
          <p:cNvSpPr>
            <a:spLocks noGrp="1"/>
          </p:cNvSpPr>
          <p:nvPr>
            <p:ph type="sldNum" sz="quarter" idx="10"/>
          </p:nvPr>
        </p:nvSpPr>
        <p:spPr/>
        <p:txBody>
          <a:bodyPr/>
          <a:lstStyle/>
          <a:p>
            <a:fld id="{AE82D3EE-E5E6-4700-96D2-CAC253D0B89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47709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r>
              <a:rPr lang="en-GB" sz="1000" dirty="0"/>
              <a:t>This slide illustrates</a:t>
            </a:r>
            <a:r>
              <a:rPr lang="en-GB" sz="1000" baseline="0" dirty="0"/>
              <a:t> the role of metrics in demonstrating VFM</a:t>
            </a:r>
            <a:endParaRPr lang="en-GB" sz="1000" dirty="0"/>
          </a:p>
        </p:txBody>
      </p:sp>
      <p:sp>
        <p:nvSpPr>
          <p:cNvPr id="4" name="Slide Number Placeholder 3"/>
          <p:cNvSpPr>
            <a:spLocks noGrp="1"/>
          </p:cNvSpPr>
          <p:nvPr>
            <p:ph type="sldNum" sz="quarter" idx="10"/>
          </p:nvPr>
        </p:nvSpPr>
        <p:spPr/>
        <p:txBody>
          <a:bodyPr/>
          <a:lstStyle/>
          <a:p>
            <a:fld id="{AE82D3EE-E5E6-4700-96D2-CAC253D0B89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0232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172696-D5A4-4682-80F8-E42E395C205C}" type="slidenum">
              <a:rPr lang="en-GB" smtClean="0"/>
              <a:t>13</a:t>
            </a:fld>
            <a:endParaRPr lang="en-GB"/>
          </a:p>
        </p:txBody>
      </p:sp>
    </p:spTree>
    <p:extLst>
      <p:ext uri="{BB962C8B-B14F-4D97-AF65-F5344CB8AC3E}">
        <p14:creationId xmlns:p14="http://schemas.microsoft.com/office/powerpoint/2010/main" val="125469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0E19-954B-4B29-B9C1-2EB6F0283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FBF4CB-D3B9-4C5B-A3BE-4648A216C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E23503-6F65-4BD0-8B3F-31EA9D307FB7}"/>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5" name="Footer Placeholder 4">
            <a:extLst>
              <a:ext uri="{FF2B5EF4-FFF2-40B4-BE49-F238E27FC236}">
                <a16:creationId xmlns:a16="http://schemas.microsoft.com/office/drawing/2014/main" id="{741E91DD-3797-441E-AD0E-80852DC5F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BAF333-B2D8-4F0E-8D38-65ACFFCBD57E}"/>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348477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EE2B-D6B6-4B10-9D97-593CFA5AC3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ED2C67-BE0B-4F0F-9713-EE161F9A93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09C53-1E3A-473D-89E9-836850773FFF}"/>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5" name="Footer Placeholder 4">
            <a:extLst>
              <a:ext uri="{FF2B5EF4-FFF2-40B4-BE49-F238E27FC236}">
                <a16:creationId xmlns:a16="http://schemas.microsoft.com/office/drawing/2014/main" id="{2EEBDBFB-BDEE-4F4D-9C61-926C78B96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685C5-1580-40FF-AA48-E087A7C5B662}"/>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30024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38A0A-ED86-41C4-B134-61E1503432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3510DD-3D81-4587-B3FB-C1824FBB0D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4AA76-0DEE-4CE0-A749-A3A0BFCDB681}"/>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5" name="Footer Placeholder 4">
            <a:extLst>
              <a:ext uri="{FF2B5EF4-FFF2-40B4-BE49-F238E27FC236}">
                <a16:creationId xmlns:a16="http://schemas.microsoft.com/office/drawing/2014/main" id="{5354B696-F733-47F7-A100-EC2DE324E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D3966A-24AA-468F-BA75-1E133877907A}"/>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172536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4B18-3A1D-4812-AD3E-87A8686B7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ED361C-D611-4005-84D8-3A1BF7DE8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48CDE5-DE79-439A-B831-5CEBB8870E4F}"/>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5" name="Footer Placeholder 4">
            <a:extLst>
              <a:ext uri="{FF2B5EF4-FFF2-40B4-BE49-F238E27FC236}">
                <a16:creationId xmlns:a16="http://schemas.microsoft.com/office/drawing/2014/main" id="{A6911EB8-BD62-49F3-BE9F-D99428B6CC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06145-5632-4664-BC9E-4E139AEE690C}"/>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310270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F507-A2AA-4F04-8A2A-CCC745101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94C8E5-603F-40B6-A1BE-FC442167C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A3B3D-D6DD-440F-B7D1-98FE75FFE666}"/>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5" name="Footer Placeholder 4">
            <a:extLst>
              <a:ext uri="{FF2B5EF4-FFF2-40B4-BE49-F238E27FC236}">
                <a16:creationId xmlns:a16="http://schemas.microsoft.com/office/drawing/2014/main" id="{79AB8F70-6096-4BFD-BAA5-D3F2D3CD9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D2F84-A392-4DD7-8400-3F19FFC6844E}"/>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20986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213E-29D0-4181-A953-BE9C76AD71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53801F-E913-4E00-B0AD-48318C3D3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F4E638-92CD-495C-B4ED-63F325A7E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B33018-E30F-4B6A-B909-7646894110A9}"/>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6" name="Footer Placeholder 5">
            <a:extLst>
              <a:ext uri="{FF2B5EF4-FFF2-40B4-BE49-F238E27FC236}">
                <a16:creationId xmlns:a16="http://schemas.microsoft.com/office/drawing/2014/main" id="{18FDCBB7-2079-4F71-8563-7017BA7E08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6CC49-F48F-4461-863C-2369CB0DFAF9}"/>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99805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4E7A-56CD-4BD3-871A-29B0CB5C3B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CAA26C-11B4-4366-9202-8D63A2BD8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07AE4-037A-4685-B466-CA7D1BC4BC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4B0C6C-EF63-466E-9652-47B24FE8B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60F238-4CBA-4CF1-A9FC-7ABE4607E2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A65A68-2B1E-4A2E-8130-E35262FE9320}"/>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8" name="Footer Placeholder 7">
            <a:extLst>
              <a:ext uri="{FF2B5EF4-FFF2-40B4-BE49-F238E27FC236}">
                <a16:creationId xmlns:a16="http://schemas.microsoft.com/office/drawing/2014/main" id="{34B56379-78FE-4E78-A7A4-43851A5567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136DFE-6F32-4EAC-AEBD-F33B0F191C62}"/>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20719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A566-6BEF-49E2-916F-015D6A97EF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CD0050-7B7D-43B5-BF3C-C91E447FBC02}"/>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4" name="Footer Placeholder 3">
            <a:extLst>
              <a:ext uri="{FF2B5EF4-FFF2-40B4-BE49-F238E27FC236}">
                <a16:creationId xmlns:a16="http://schemas.microsoft.com/office/drawing/2014/main" id="{AA4C1126-99DF-44E6-8F64-40F995A2E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8DBF05-E703-4E85-BEEA-42BC1823332B}"/>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312893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7C50A-542D-46C0-82A4-51FE63DBC292}"/>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3" name="Footer Placeholder 2">
            <a:extLst>
              <a:ext uri="{FF2B5EF4-FFF2-40B4-BE49-F238E27FC236}">
                <a16:creationId xmlns:a16="http://schemas.microsoft.com/office/drawing/2014/main" id="{0766B53E-5B9A-476B-8774-2ADA06E2A1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A05AAC-3868-4D71-B70E-4FAA6322F4F3}"/>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268306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38C9-FD2F-4811-AC72-947EC8117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E474C6-3516-476D-B2F9-5ACA4D9DB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12B37F-FB5E-4D40-9B84-4A343CE25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54CDB-9C29-4ED9-8D9A-6F2DD29A5BBB}"/>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6" name="Footer Placeholder 5">
            <a:extLst>
              <a:ext uri="{FF2B5EF4-FFF2-40B4-BE49-F238E27FC236}">
                <a16:creationId xmlns:a16="http://schemas.microsoft.com/office/drawing/2014/main" id="{75546AFD-DB44-47A7-A359-A771927D01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BB3221-1504-4885-9ECD-C1B38C616254}"/>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17456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173A-E4B6-4FC0-B646-0DCA56A5B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B018A5-7DA3-47CF-A420-A1A5EF8B7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EE68EA-7F58-4FB0-8876-572E16D52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8D154-F862-4B48-8CD0-3199CF079EC6}"/>
              </a:ext>
            </a:extLst>
          </p:cNvPr>
          <p:cNvSpPr>
            <a:spLocks noGrp="1"/>
          </p:cNvSpPr>
          <p:nvPr>
            <p:ph type="dt" sz="half" idx="10"/>
          </p:nvPr>
        </p:nvSpPr>
        <p:spPr/>
        <p:txBody>
          <a:bodyPr/>
          <a:lstStyle/>
          <a:p>
            <a:fld id="{C6E41D47-5441-4C19-9DDC-1EDF6F858CA4}" type="datetimeFigureOut">
              <a:rPr lang="en-GB" smtClean="0"/>
              <a:t>08/04/2022</a:t>
            </a:fld>
            <a:endParaRPr lang="en-GB"/>
          </a:p>
        </p:txBody>
      </p:sp>
      <p:sp>
        <p:nvSpPr>
          <p:cNvPr id="6" name="Footer Placeholder 5">
            <a:extLst>
              <a:ext uri="{FF2B5EF4-FFF2-40B4-BE49-F238E27FC236}">
                <a16:creationId xmlns:a16="http://schemas.microsoft.com/office/drawing/2014/main" id="{C2FD2ABB-D591-4A96-8372-D237ADC9CC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386A07-E844-4A3B-B479-8D0F0402F0FF}"/>
              </a:ext>
            </a:extLst>
          </p:cNvPr>
          <p:cNvSpPr>
            <a:spLocks noGrp="1"/>
          </p:cNvSpPr>
          <p:nvPr>
            <p:ph type="sldNum" sz="quarter" idx="12"/>
          </p:nvPr>
        </p:nvSpPr>
        <p:spPr/>
        <p:txBody>
          <a:bodyPr/>
          <a:lstStyle/>
          <a:p>
            <a:fld id="{5A500AD1-C056-4417-87D1-ACBA37F3FFDA}" type="slidenum">
              <a:rPr lang="en-GB" smtClean="0"/>
              <a:t>‹#›</a:t>
            </a:fld>
            <a:endParaRPr lang="en-GB"/>
          </a:p>
        </p:txBody>
      </p:sp>
    </p:spTree>
    <p:extLst>
      <p:ext uri="{BB962C8B-B14F-4D97-AF65-F5344CB8AC3E}">
        <p14:creationId xmlns:p14="http://schemas.microsoft.com/office/powerpoint/2010/main" val="301827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7C38DC-AF92-4E5F-8D1C-568B2957E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FD098A-9F54-4771-B674-E7DF1A031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10DFC9-B98D-4BBE-A31E-B048EC257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41D47-5441-4C19-9DDC-1EDF6F858CA4}" type="datetimeFigureOut">
              <a:rPr lang="en-GB" smtClean="0"/>
              <a:t>08/04/2022</a:t>
            </a:fld>
            <a:endParaRPr lang="en-GB"/>
          </a:p>
        </p:txBody>
      </p:sp>
      <p:sp>
        <p:nvSpPr>
          <p:cNvPr id="5" name="Footer Placeholder 4">
            <a:extLst>
              <a:ext uri="{FF2B5EF4-FFF2-40B4-BE49-F238E27FC236}">
                <a16:creationId xmlns:a16="http://schemas.microsoft.com/office/drawing/2014/main" id="{93170B8B-F563-4005-A013-6D1566FCE4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B6FE98-C316-472C-8B67-4A0F0A1B5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00AD1-C056-4417-87D1-ACBA37F3FFDA}" type="slidenum">
              <a:rPr lang="en-GB" smtClean="0"/>
              <a:t>‹#›</a:t>
            </a:fld>
            <a:endParaRPr lang="en-GB"/>
          </a:p>
        </p:txBody>
      </p:sp>
    </p:spTree>
    <p:extLst>
      <p:ext uri="{BB962C8B-B14F-4D97-AF65-F5344CB8AC3E}">
        <p14:creationId xmlns:p14="http://schemas.microsoft.com/office/powerpoint/2010/main" val="198768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arap.co.uk/wp-content/uploads/2018/04/Acuity-cost-per-property-definitions-April-2018.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rap.co.uk/wp-content/uploads/2018/04/Acuity-cost-per-property-definitions-April-2018.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rap.co.uk/wp-content/uploads/2018/04/Acuity-cost-per-property-definitions-April-2018.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value-for-money-metrics-technical-no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teve.smedley@arap.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2"/>
          <p:cNvSpPr txBox="1">
            <a:spLocks/>
          </p:cNvSpPr>
          <p:nvPr/>
        </p:nvSpPr>
        <p:spPr>
          <a:xfrm>
            <a:off x="6174770" y="1762190"/>
            <a:ext cx="5856268" cy="1741297"/>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000" dirty="0">
                <a:solidFill>
                  <a:srgbClr val="000000"/>
                </a:solidFill>
              </a:rPr>
              <a:t>Data quality workshop: getting it right – financial &amp; regulatory metrics</a:t>
            </a:r>
          </a:p>
          <a:p>
            <a:pPr algn="l">
              <a:lnSpc>
                <a:spcPct val="90000"/>
              </a:lnSpc>
              <a:spcAft>
                <a:spcPts val="600"/>
              </a:spcAft>
            </a:pPr>
            <a:endParaRPr lang="en-US" sz="2800" kern="1200" dirty="0">
              <a:solidFill>
                <a:srgbClr val="000000"/>
              </a:solidFill>
              <a:latin typeface="+mj-lt"/>
              <a:ea typeface="+mj-ea"/>
              <a:cs typeface="+mj-cs"/>
            </a:endParaRPr>
          </a:p>
        </p:txBody>
      </p:sp>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Users\Steve\Google Drive\yarrow\Assignments\a Consultancy\Acuity\acuitylogo_500.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2951" y="3223324"/>
            <a:ext cx="4141760" cy="1346072"/>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616ABA02-9C00-4FF8-8D74-B92568C27AF7}"/>
              </a:ext>
            </a:extLst>
          </p:cNvPr>
          <p:cNvSpPr txBox="1">
            <a:spLocks/>
          </p:cNvSpPr>
          <p:nvPr/>
        </p:nvSpPr>
        <p:spPr>
          <a:xfrm>
            <a:off x="6421721" y="3952114"/>
            <a:ext cx="5018439" cy="125882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2800" dirty="0">
              <a:solidFill>
                <a:srgbClr val="000000"/>
              </a:solidFill>
            </a:endParaRPr>
          </a:p>
          <a:p>
            <a:pPr algn="l">
              <a:lnSpc>
                <a:spcPct val="90000"/>
              </a:lnSpc>
              <a:spcAft>
                <a:spcPts val="600"/>
              </a:spcAft>
            </a:pPr>
            <a:r>
              <a:rPr lang="en-US" sz="2800" dirty="0">
                <a:solidFill>
                  <a:srgbClr val="000000"/>
                </a:solidFill>
              </a:rPr>
              <a:t>Steve Smedley, Acuity</a:t>
            </a:r>
            <a:endParaRPr lang="en-US" sz="2800" kern="1200" dirty="0">
              <a:solidFill>
                <a:srgbClr val="000000"/>
              </a:solidFill>
              <a:latin typeface="+mj-lt"/>
              <a:ea typeface="+mj-ea"/>
              <a:cs typeface="+mj-cs"/>
            </a:endParaRPr>
          </a:p>
        </p:txBody>
      </p:sp>
    </p:spTree>
    <p:extLst>
      <p:ext uri="{BB962C8B-B14F-4D97-AF65-F5344CB8AC3E}">
        <p14:creationId xmlns:p14="http://schemas.microsoft.com/office/powerpoint/2010/main" val="138151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own Arrow 70"/>
          <p:cNvSpPr/>
          <p:nvPr/>
        </p:nvSpPr>
        <p:spPr>
          <a:xfrm>
            <a:off x="7522713" y="2888011"/>
            <a:ext cx="715748" cy="2683743"/>
          </a:xfrm>
          <a:prstGeom prst="down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52" name="TextBox 51"/>
          <p:cNvSpPr txBox="1"/>
          <p:nvPr/>
        </p:nvSpPr>
        <p:spPr>
          <a:xfrm>
            <a:off x="6425319" y="2114525"/>
            <a:ext cx="2882835" cy="748795"/>
          </a:xfrm>
          <a:prstGeom prst="rect">
            <a:avLst/>
          </a:prstGeom>
          <a:noFill/>
        </p:spPr>
        <p:txBody>
          <a:bodyPr wrap="square" rtlCol="0">
            <a:spAutoFit/>
          </a:bodyPr>
          <a:lstStyle/>
          <a:p>
            <a:pPr algn="ctr"/>
            <a:r>
              <a:rPr lang="en-GB" sz="2133" b="1" dirty="0">
                <a:solidFill>
                  <a:srgbClr val="00B050"/>
                </a:solidFill>
              </a:rPr>
              <a:t>Shared RSH/Scorecard metrics</a:t>
            </a:r>
          </a:p>
        </p:txBody>
      </p:sp>
      <p:sp>
        <p:nvSpPr>
          <p:cNvPr id="23" name="Oval 22"/>
          <p:cNvSpPr/>
          <p:nvPr/>
        </p:nvSpPr>
        <p:spPr>
          <a:xfrm>
            <a:off x="5188789" y="5558449"/>
            <a:ext cx="5383593" cy="1187205"/>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4" name="TextBox 23"/>
          <p:cNvSpPr txBox="1"/>
          <p:nvPr/>
        </p:nvSpPr>
        <p:spPr>
          <a:xfrm>
            <a:off x="1217174" y="6021562"/>
            <a:ext cx="2277785" cy="584775"/>
          </a:xfrm>
          <a:prstGeom prst="rect">
            <a:avLst/>
          </a:prstGeom>
          <a:noFill/>
        </p:spPr>
        <p:txBody>
          <a:bodyPr wrap="square" rtlCol="0">
            <a:spAutoFit/>
          </a:bodyPr>
          <a:lstStyle/>
          <a:p>
            <a:pPr algn="ctr"/>
            <a:r>
              <a:rPr lang="en-GB" sz="3200" b="1" dirty="0">
                <a:solidFill>
                  <a:prstClr val="black"/>
                </a:solidFill>
              </a:rPr>
              <a:t>Answer</a:t>
            </a:r>
          </a:p>
        </p:txBody>
      </p:sp>
      <p:sp>
        <p:nvSpPr>
          <p:cNvPr id="55" name="5-Point Star 54"/>
          <p:cNvSpPr/>
          <p:nvPr/>
        </p:nvSpPr>
        <p:spPr>
          <a:xfrm>
            <a:off x="5687578" y="783913"/>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61" name="TextBox 60"/>
          <p:cNvSpPr txBox="1"/>
          <p:nvPr/>
        </p:nvSpPr>
        <p:spPr>
          <a:xfrm>
            <a:off x="4219397" y="2081191"/>
            <a:ext cx="2348549" cy="748795"/>
          </a:xfrm>
          <a:prstGeom prst="rect">
            <a:avLst/>
          </a:prstGeom>
          <a:solidFill>
            <a:schemeClr val="bg1">
              <a:alpha val="0"/>
            </a:schemeClr>
          </a:solidFill>
        </p:spPr>
        <p:txBody>
          <a:bodyPr wrap="square" rtlCol="0">
            <a:spAutoFit/>
          </a:bodyPr>
          <a:lstStyle/>
          <a:p>
            <a:pPr algn="ctr"/>
            <a:r>
              <a:rPr lang="en-GB" sz="2133" b="1" dirty="0">
                <a:solidFill>
                  <a:srgbClr val="FF0000"/>
                </a:solidFill>
              </a:rPr>
              <a:t>HA’s strategic targets</a:t>
            </a:r>
          </a:p>
        </p:txBody>
      </p:sp>
      <p:sp>
        <p:nvSpPr>
          <p:cNvPr id="70" name="Down Arrow 69"/>
          <p:cNvSpPr/>
          <p:nvPr/>
        </p:nvSpPr>
        <p:spPr>
          <a:xfrm>
            <a:off x="2000906" y="2396773"/>
            <a:ext cx="715748" cy="3460540"/>
          </a:xfrm>
          <a:prstGeom prst="down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50" name="TextBox 49"/>
          <p:cNvSpPr txBox="1"/>
          <p:nvPr/>
        </p:nvSpPr>
        <p:spPr>
          <a:xfrm>
            <a:off x="912892" y="909121"/>
            <a:ext cx="2792944" cy="1487651"/>
          </a:xfrm>
          <a:prstGeom prst="rect">
            <a:avLst/>
          </a:prstGeom>
          <a:noFill/>
        </p:spPr>
        <p:txBody>
          <a:bodyPr wrap="square" rtlCol="0">
            <a:spAutoFit/>
          </a:bodyPr>
          <a:lstStyle/>
          <a:p>
            <a:pPr algn="ctr"/>
            <a:r>
              <a:rPr lang="en-GB" sz="3200" b="1" dirty="0">
                <a:solidFill>
                  <a:srgbClr val="002060"/>
                </a:solidFill>
              </a:rPr>
              <a:t>Question</a:t>
            </a:r>
            <a:r>
              <a:rPr lang="en-GB" sz="2667" b="1" dirty="0">
                <a:solidFill>
                  <a:prstClr val="black"/>
                </a:solidFill>
              </a:rPr>
              <a:t>: </a:t>
            </a:r>
          </a:p>
          <a:p>
            <a:pPr algn="ctr"/>
            <a:r>
              <a:rPr lang="en-GB" sz="1867" b="1" dirty="0">
                <a:solidFill>
                  <a:prstClr val="black"/>
                </a:solidFill>
              </a:rPr>
              <a:t>Why are the headline metrics what they are ? </a:t>
            </a:r>
          </a:p>
          <a:p>
            <a:pPr algn="ctr"/>
            <a:r>
              <a:rPr lang="en-GB" sz="1867" b="1" dirty="0">
                <a:solidFill>
                  <a:prstClr val="black"/>
                </a:solidFill>
              </a:rPr>
              <a:t>Is VFM being maximised</a:t>
            </a:r>
            <a:r>
              <a:rPr lang="en-GB" sz="2133" b="1" dirty="0">
                <a:solidFill>
                  <a:prstClr val="black"/>
                </a:solidFill>
              </a:rPr>
              <a:t>?</a:t>
            </a:r>
          </a:p>
        </p:txBody>
      </p:sp>
      <p:sp>
        <p:nvSpPr>
          <p:cNvPr id="75" name="TextBox 74"/>
          <p:cNvSpPr txBox="1"/>
          <p:nvPr/>
        </p:nvSpPr>
        <p:spPr>
          <a:xfrm>
            <a:off x="9190091" y="2087319"/>
            <a:ext cx="2256777" cy="748795"/>
          </a:xfrm>
          <a:prstGeom prst="rect">
            <a:avLst/>
          </a:prstGeom>
          <a:noFill/>
        </p:spPr>
        <p:txBody>
          <a:bodyPr wrap="square" rtlCol="0">
            <a:spAutoFit/>
          </a:bodyPr>
          <a:lstStyle/>
          <a:p>
            <a:pPr algn="ctr"/>
            <a:r>
              <a:rPr lang="en-GB" sz="2133" b="1" dirty="0">
                <a:solidFill>
                  <a:srgbClr val="0070C0"/>
                </a:solidFill>
              </a:rPr>
              <a:t>Non-RSH Scorecard metrics</a:t>
            </a:r>
          </a:p>
        </p:txBody>
      </p:sp>
      <p:sp>
        <p:nvSpPr>
          <p:cNvPr id="76" name="TextBox 75"/>
          <p:cNvSpPr txBox="1"/>
          <p:nvPr/>
        </p:nvSpPr>
        <p:spPr>
          <a:xfrm>
            <a:off x="5626228" y="5736028"/>
            <a:ext cx="4433096" cy="954300"/>
          </a:xfrm>
          <a:prstGeom prst="rect">
            <a:avLst/>
          </a:prstGeom>
          <a:noFill/>
        </p:spPr>
        <p:txBody>
          <a:bodyPr wrap="square" rtlCol="0">
            <a:spAutoFit/>
          </a:bodyPr>
          <a:lstStyle/>
          <a:p>
            <a:pPr algn="ctr"/>
            <a:r>
              <a:rPr lang="en-GB" sz="1867" b="1" dirty="0">
                <a:solidFill>
                  <a:prstClr val="black"/>
                </a:solidFill>
              </a:rPr>
              <a:t>Credible narrative &amp; course of action: why the headline metrics are what they are &amp; what you will do </a:t>
            </a:r>
          </a:p>
        </p:txBody>
      </p:sp>
      <p:sp>
        <p:nvSpPr>
          <p:cNvPr id="77" name="TextBox 76"/>
          <p:cNvSpPr txBox="1"/>
          <p:nvPr/>
        </p:nvSpPr>
        <p:spPr>
          <a:xfrm>
            <a:off x="930269" y="4017813"/>
            <a:ext cx="2792943" cy="954300"/>
          </a:xfrm>
          <a:prstGeom prst="rect">
            <a:avLst/>
          </a:prstGeom>
          <a:noFill/>
        </p:spPr>
        <p:txBody>
          <a:bodyPr wrap="square" rtlCol="0">
            <a:spAutoFit/>
          </a:bodyPr>
          <a:lstStyle/>
          <a:p>
            <a:pPr algn="ctr"/>
            <a:r>
              <a:rPr lang="en-GB" sz="1867" b="1" dirty="0">
                <a:solidFill>
                  <a:prstClr val="black"/>
                </a:solidFill>
              </a:rPr>
              <a:t>Get behind the headline metrics &amp; explore context, variation, drivers</a:t>
            </a:r>
          </a:p>
        </p:txBody>
      </p:sp>
      <p:sp>
        <p:nvSpPr>
          <p:cNvPr id="78" name="TextBox 77"/>
          <p:cNvSpPr txBox="1"/>
          <p:nvPr/>
        </p:nvSpPr>
        <p:spPr>
          <a:xfrm>
            <a:off x="1003194" y="3310045"/>
            <a:ext cx="2705747" cy="748795"/>
          </a:xfrm>
          <a:prstGeom prst="rect">
            <a:avLst/>
          </a:prstGeom>
          <a:noFill/>
        </p:spPr>
        <p:txBody>
          <a:bodyPr wrap="square" rtlCol="0">
            <a:spAutoFit/>
          </a:bodyPr>
          <a:lstStyle/>
          <a:p>
            <a:pPr algn="ctr"/>
            <a:r>
              <a:rPr lang="en-GB" sz="2133" b="1" dirty="0">
                <a:solidFill>
                  <a:prstClr val="black"/>
                </a:solidFill>
              </a:rPr>
              <a:t>Analysis &amp; Understanding</a:t>
            </a:r>
          </a:p>
        </p:txBody>
      </p:sp>
      <p:sp>
        <p:nvSpPr>
          <p:cNvPr id="5" name="Right Brace 4"/>
          <p:cNvSpPr/>
          <p:nvPr/>
        </p:nvSpPr>
        <p:spPr>
          <a:xfrm rot="5400000">
            <a:off x="7629996" y="-560962"/>
            <a:ext cx="727088" cy="6897633"/>
          </a:xfrm>
          <a:prstGeom prst="rightBrace">
            <a:avLst>
              <a:gd name="adj1" fmla="val 0"/>
              <a:gd name="adj2" fmla="val 50000"/>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sp>
        <p:nvSpPr>
          <p:cNvPr id="43" name="5-Point Star 42"/>
          <p:cNvSpPr/>
          <p:nvPr/>
        </p:nvSpPr>
        <p:spPr>
          <a:xfrm>
            <a:off x="5230933" y="104411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4" name="5-Point Star 43"/>
          <p:cNvSpPr/>
          <p:nvPr/>
        </p:nvSpPr>
        <p:spPr>
          <a:xfrm>
            <a:off x="6104360" y="104411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6" name="5-Point Star 45"/>
          <p:cNvSpPr/>
          <p:nvPr/>
        </p:nvSpPr>
        <p:spPr>
          <a:xfrm>
            <a:off x="5393672" y="142774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8" name="5-Point Star 47"/>
          <p:cNvSpPr/>
          <p:nvPr/>
        </p:nvSpPr>
        <p:spPr>
          <a:xfrm>
            <a:off x="5935602" y="1458828"/>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9" name="5-Point Star 48"/>
          <p:cNvSpPr/>
          <p:nvPr/>
        </p:nvSpPr>
        <p:spPr>
          <a:xfrm>
            <a:off x="7977488" y="1491690"/>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3" name="5-Point Star 52"/>
          <p:cNvSpPr/>
          <p:nvPr/>
        </p:nvSpPr>
        <p:spPr>
          <a:xfrm>
            <a:off x="5248429" y="468890"/>
            <a:ext cx="324313" cy="248045"/>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7" name="5-Point Star 56"/>
          <p:cNvSpPr/>
          <p:nvPr/>
        </p:nvSpPr>
        <p:spPr>
          <a:xfrm>
            <a:off x="7146013" y="1117764"/>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9" name="5-Point Star 58"/>
          <p:cNvSpPr/>
          <p:nvPr/>
        </p:nvSpPr>
        <p:spPr>
          <a:xfrm>
            <a:off x="8195249" y="1105228"/>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68" name="5-Point Star 67"/>
          <p:cNvSpPr/>
          <p:nvPr/>
        </p:nvSpPr>
        <p:spPr>
          <a:xfrm>
            <a:off x="7658030" y="1110966"/>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72" name="5-Point Star 71"/>
          <p:cNvSpPr/>
          <p:nvPr/>
        </p:nvSpPr>
        <p:spPr>
          <a:xfrm>
            <a:off x="7427069" y="1491690"/>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79" name="5-Point Star 78"/>
          <p:cNvSpPr/>
          <p:nvPr/>
        </p:nvSpPr>
        <p:spPr>
          <a:xfrm>
            <a:off x="7920034" y="684854"/>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0" name="5-Point Star 79"/>
          <p:cNvSpPr/>
          <p:nvPr/>
        </p:nvSpPr>
        <p:spPr>
          <a:xfrm>
            <a:off x="10161929" y="147022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1" name="5-Point Star 80"/>
          <p:cNvSpPr/>
          <p:nvPr/>
        </p:nvSpPr>
        <p:spPr>
          <a:xfrm>
            <a:off x="9586462" y="71944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2" name="5-Point Star 81"/>
          <p:cNvSpPr/>
          <p:nvPr/>
        </p:nvSpPr>
        <p:spPr>
          <a:xfrm>
            <a:off x="9330454" y="1096296"/>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3" name="5-Point Star 82"/>
          <p:cNvSpPr/>
          <p:nvPr/>
        </p:nvSpPr>
        <p:spPr>
          <a:xfrm>
            <a:off x="10379690" y="1083760"/>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4" name="5-Point Star 83"/>
          <p:cNvSpPr/>
          <p:nvPr/>
        </p:nvSpPr>
        <p:spPr>
          <a:xfrm>
            <a:off x="9611512" y="147022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5" name="5-Point Star 84"/>
          <p:cNvSpPr/>
          <p:nvPr/>
        </p:nvSpPr>
        <p:spPr>
          <a:xfrm>
            <a:off x="10123529" y="71944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4" name="Oval 3"/>
          <p:cNvSpPr/>
          <p:nvPr/>
        </p:nvSpPr>
        <p:spPr>
          <a:xfrm>
            <a:off x="4846314" y="594258"/>
            <a:ext cx="4270863" cy="1621165"/>
          </a:xfrm>
          <a:prstGeom prst="ellipse">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6" name="Oval 85"/>
          <p:cNvSpPr/>
          <p:nvPr/>
        </p:nvSpPr>
        <p:spPr>
          <a:xfrm>
            <a:off x="6850662" y="565658"/>
            <a:ext cx="4270863" cy="1621165"/>
          </a:xfrm>
          <a:prstGeom prst="ellipse">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Box 5"/>
          <p:cNvSpPr txBox="1"/>
          <p:nvPr/>
        </p:nvSpPr>
        <p:spPr>
          <a:xfrm>
            <a:off x="4102078" y="-21276"/>
            <a:ext cx="3794728" cy="830997"/>
          </a:xfrm>
          <a:prstGeom prst="rect">
            <a:avLst/>
          </a:prstGeom>
          <a:solidFill>
            <a:srgbClr val="0070C0">
              <a:alpha val="13000"/>
            </a:srgbClr>
          </a:solidFill>
        </p:spPr>
        <p:txBody>
          <a:bodyPr wrap="square" rtlCol="0">
            <a:spAutoFit/>
          </a:bodyPr>
          <a:lstStyle/>
          <a:p>
            <a:pPr algn="ctr"/>
            <a:r>
              <a:rPr lang="en-GB" sz="2400" dirty="0"/>
              <a:t>Regulatory requirements</a:t>
            </a:r>
          </a:p>
          <a:p>
            <a:pPr algn="ctr"/>
            <a:r>
              <a:rPr lang="en-GB" sz="2400" dirty="0"/>
              <a:t>(        mandatory)</a:t>
            </a:r>
          </a:p>
        </p:txBody>
      </p:sp>
      <p:sp>
        <p:nvSpPr>
          <p:cNvPr id="87" name="TextBox 86"/>
          <p:cNvSpPr txBox="1"/>
          <p:nvPr/>
        </p:nvSpPr>
        <p:spPr>
          <a:xfrm>
            <a:off x="8233496" y="-19448"/>
            <a:ext cx="3538716" cy="830997"/>
          </a:xfrm>
          <a:prstGeom prst="rect">
            <a:avLst/>
          </a:prstGeom>
          <a:solidFill>
            <a:srgbClr val="FFFF00">
              <a:alpha val="13000"/>
            </a:srgbClr>
          </a:solidFill>
        </p:spPr>
        <p:txBody>
          <a:bodyPr wrap="square" rtlCol="0">
            <a:spAutoFit/>
          </a:bodyPr>
          <a:lstStyle/>
          <a:p>
            <a:pPr algn="ctr"/>
            <a:r>
              <a:rPr lang="en-GB" sz="2400" dirty="0"/>
              <a:t>Sector Scorecard</a:t>
            </a:r>
          </a:p>
          <a:p>
            <a:pPr algn="ctr"/>
            <a:r>
              <a:rPr lang="en-GB" sz="2400" dirty="0"/>
              <a:t>(     voluntary)</a:t>
            </a:r>
          </a:p>
        </p:txBody>
      </p:sp>
      <p:sp>
        <p:nvSpPr>
          <p:cNvPr id="41" name="5-Point Star 54">
            <a:extLst>
              <a:ext uri="{FF2B5EF4-FFF2-40B4-BE49-F238E27FC236}">
                <a16:creationId xmlns:a16="http://schemas.microsoft.com/office/drawing/2014/main" id="{0435BF24-8B48-40A2-B2C0-36BB81B5E926}"/>
              </a:ext>
            </a:extLst>
          </p:cNvPr>
          <p:cNvSpPr/>
          <p:nvPr/>
        </p:nvSpPr>
        <p:spPr>
          <a:xfrm>
            <a:off x="5063365" y="471118"/>
            <a:ext cx="250847" cy="23920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2" name="5-Point Star 78">
            <a:extLst>
              <a:ext uri="{FF2B5EF4-FFF2-40B4-BE49-F238E27FC236}">
                <a16:creationId xmlns:a16="http://schemas.microsoft.com/office/drawing/2014/main" id="{107AB773-F15D-47F6-A027-186510BE7210}"/>
              </a:ext>
            </a:extLst>
          </p:cNvPr>
          <p:cNvSpPr/>
          <p:nvPr/>
        </p:nvSpPr>
        <p:spPr>
          <a:xfrm>
            <a:off x="7346436" y="703402"/>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45" name="5-Point Star 84">
            <a:extLst>
              <a:ext uri="{FF2B5EF4-FFF2-40B4-BE49-F238E27FC236}">
                <a16:creationId xmlns:a16="http://schemas.microsoft.com/office/drawing/2014/main" id="{0B61A613-E8D1-44CA-ADC3-CD1DD748F531}"/>
              </a:ext>
            </a:extLst>
          </p:cNvPr>
          <p:cNvSpPr/>
          <p:nvPr/>
        </p:nvSpPr>
        <p:spPr>
          <a:xfrm>
            <a:off x="9237685" y="432810"/>
            <a:ext cx="322271" cy="273713"/>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47" name="TextBox 46">
            <a:extLst>
              <a:ext uri="{FF2B5EF4-FFF2-40B4-BE49-F238E27FC236}">
                <a16:creationId xmlns:a16="http://schemas.microsoft.com/office/drawing/2014/main" id="{79F59814-56CC-49C4-A672-C21422358903}"/>
              </a:ext>
            </a:extLst>
          </p:cNvPr>
          <p:cNvSpPr txBox="1"/>
          <p:nvPr/>
        </p:nvSpPr>
        <p:spPr>
          <a:xfrm rot="20542842">
            <a:off x="4853250" y="3906716"/>
            <a:ext cx="6408481" cy="646331"/>
          </a:xfrm>
          <a:prstGeom prst="rect">
            <a:avLst/>
          </a:prstGeom>
          <a:noFill/>
        </p:spPr>
        <p:txBody>
          <a:bodyPr wrap="square" rtlCol="0">
            <a:spAutoFit/>
          </a:bodyPr>
          <a:lstStyle/>
          <a:p>
            <a:r>
              <a:rPr lang="en-GB" sz="3600" b="1" dirty="0">
                <a:solidFill>
                  <a:prstClr val="black"/>
                </a:solidFill>
              </a:rPr>
              <a:t>…. &amp; where does Acuity fit?</a:t>
            </a:r>
          </a:p>
        </p:txBody>
      </p:sp>
    </p:spTree>
    <p:extLst>
      <p:ext uri="{BB962C8B-B14F-4D97-AF65-F5344CB8AC3E}">
        <p14:creationId xmlns:p14="http://schemas.microsoft.com/office/powerpoint/2010/main" val="94633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own Arrow 70"/>
          <p:cNvSpPr/>
          <p:nvPr/>
        </p:nvSpPr>
        <p:spPr>
          <a:xfrm>
            <a:off x="7522713" y="2888011"/>
            <a:ext cx="715748" cy="2683743"/>
          </a:xfrm>
          <a:prstGeom prst="down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52" name="TextBox 51"/>
          <p:cNvSpPr txBox="1"/>
          <p:nvPr/>
        </p:nvSpPr>
        <p:spPr>
          <a:xfrm>
            <a:off x="6425319" y="2114525"/>
            <a:ext cx="2882835" cy="748795"/>
          </a:xfrm>
          <a:prstGeom prst="rect">
            <a:avLst/>
          </a:prstGeom>
          <a:noFill/>
        </p:spPr>
        <p:txBody>
          <a:bodyPr wrap="square" rtlCol="0">
            <a:spAutoFit/>
          </a:bodyPr>
          <a:lstStyle/>
          <a:p>
            <a:pPr algn="ctr"/>
            <a:r>
              <a:rPr lang="en-GB" sz="2133" b="1" dirty="0">
                <a:solidFill>
                  <a:srgbClr val="00B050"/>
                </a:solidFill>
              </a:rPr>
              <a:t>Shared RSH/Scorecard metrics</a:t>
            </a:r>
          </a:p>
        </p:txBody>
      </p:sp>
      <p:sp>
        <p:nvSpPr>
          <p:cNvPr id="14" name="Rectangle 13"/>
          <p:cNvSpPr/>
          <p:nvPr/>
        </p:nvSpPr>
        <p:spPr>
          <a:xfrm>
            <a:off x="4793850" y="3342826"/>
            <a:ext cx="6097852" cy="906537"/>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5" name="TextBox 14"/>
          <p:cNvSpPr txBox="1"/>
          <p:nvPr/>
        </p:nvSpPr>
        <p:spPr>
          <a:xfrm>
            <a:off x="4817809" y="3321300"/>
            <a:ext cx="6097856" cy="954300"/>
          </a:xfrm>
          <a:prstGeom prst="rect">
            <a:avLst/>
          </a:prstGeom>
          <a:noFill/>
        </p:spPr>
        <p:txBody>
          <a:bodyPr wrap="square" rtlCol="0">
            <a:spAutoFit/>
          </a:bodyPr>
          <a:lstStyle/>
          <a:p>
            <a:pPr algn="ctr"/>
            <a:r>
              <a:rPr lang="en-GB" sz="1867" b="1" dirty="0">
                <a:solidFill>
                  <a:prstClr val="black"/>
                </a:solidFill>
              </a:rPr>
              <a:t>Drill down with Acuity cost &amp; performance data, other cost analysis and qualitative data (</a:t>
            </a:r>
            <a:r>
              <a:rPr lang="en-GB" sz="1867" b="1" dirty="0" err="1">
                <a:solidFill>
                  <a:prstClr val="black"/>
                </a:solidFill>
              </a:rPr>
              <a:t>eg</a:t>
            </a:r>
            <a:r>
              <a:rPr lang="en-GB" sz="1867" b="1" dirty="0">
                <a:solidFill>
                  <a:prstClr val="black"/>
                </a:solidFill>
              </a:rPr>
              <a:t> tenant feedback, service reviews, etc)</a:t>
            </a:r>
          </a:p>
        </p:txBody>
      </p:sp>
      <p:sp>
        <p:nvSpPr>
          <p:cNvPr id="23" name="Oval 22"/>
          <p:cNvSpPr/>
          <p:nvPr/>
        </p:nvSpPr>
        <p:spPr>
          <a:xfrm>
            <a:off x="5188789" y="5558449"/>
            <a:ext cx="5383593" cy="1187205"/>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4" name="TextBox 23"/>
          <p:cNvSpPr txBox="1"/>
          <p:nvPr/>
        </p:nvSpPr>
        <p:spPr>
          <a:xfrm>
            <a:off x="390248" y="5953359"/>
            <a:ext cx="2277785" cy="584775"/>
          </a:xfrm>
          <a:prstGeom prst="rect">
            <a:avLst/>
          </a:prstGeom>
          <a:noFill/>
        </p:spPr>
        <p:txBody>
          <a:bodyPr wrap="square" rtlCol="0">
            <a:spAutoFit/>
          </a:bodyPr>
          <a:lstStyle/>
          <a:p>
            <a:pPr algn="ctr"/>
            <a:r>
              <a:rPr lang="en-GB" sz="3200" b="1" dirty="0">
                <a:solidFill>
                  <a:prstClr val="black"/>
                </a:solidFill>
              </a:rPr>
              <a:t>Answer</a:t>
            </a:r>
          </a:p>
        </p:txBody>
      </p:sp>
      <p:sp>
        <p:nvSpPr>
          <p:cNvPr id="26" name="Rectangle 25"/>
          <p:cNvSpPr/>
          <p:nvPr/>
        </p:nvSpPr>
        <p:spPr>
          <a:xfrm>
            <a:off x="6191610" y="4545313"/>
            <a:ext cx="3386308" cy="58477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7" name="TextBox 26"/>
          <p:cNvSpPr txBox="1"/>
          <p:nvPr/>
        </p:nvSpPr>
        <p:spPr>
          <a:xfrm>
            <a:off x="6220883" y="4494963"/>
            <a:ext cx="3386309" cy="666977"/>
          </a:xfrm>
          <a:prstGeom prst="rect">
            <a:avLst/>
          </a:prstGeom>
          <a:noFill/>
        </p:spPr>
        <p:txBody>
          <a:bodyPr wrap="square" rtlCol="0">
            <a:spAutoFit/>
          </a:bodyPr>
          <a:lstStyle/>
          <a:p>
            <a:pPr algn="ctr"/>
            <a:r>
              <a:rPr lang="en-GB" sz="1867" b="1" dirty="0">
                <a:solidFill>
                  <a:prstClr val="black"/>
                </a:solidFill>
              </a:rPr>
              <a:t>RSH’s Regression analysis explains 50% of cost drivers </a:t>
            </a:r>
          </a:p>
        </p:txBody>
      </p:sp>
      <p:sp>
        <p:nvSpPr>
          <p:cNvPr id="55" name="5-Point Star 54"/>
          <p:cNvSpPr/>
          <p:nvPr/>
        </p:nvSpPr>
        <p:spPr>
          <a:xfrm>
            <a:off x="5687578" y="783913"/>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61" name="TextBox 60"/>
          <p:cNvSpPr txBox="1"/>
          <p:nvPr/>
        </p:nvSpPr>
        <p:spPr>
          <a:xfrm>
            <a:off x="4544722" y="2167529"/>
            <a:ext cx="2348549" cy="748795"/>
          </a:xfrm>
          <a:prstGeom prst="rect">
            <a:avLst/>
          </a:prstGeom>
          <a:solidFill>
            <a:schemeClr val="bg1">
              <a:alpha val="0"/>
            </a:schemeClr>
          </a:solidFill>
        </p:spPr>
        <p:txBody>
          <a:bodyPr wrap="square" rtlCol="0">
            <a:spAutoFit/>
          </a:bodyPr>
          <a:lstStyle/>
          <a:p>
            <a:pPr algn="ctr"/>
            <a:r>
              <a:rPr lang="en-GB" sz="2133" b="1" dirty="0">
                <a:solidFill>
                  <a:srgbClr val="FF0000"/>
                </a:solidFill>
              </a:rPr>
              <a:t>HA’s strategic targets</a:t>
            </a:r>
          </a:p>
        </p:txBody>
      </p:sp>
      <p:sp>
        <p:nvSpPr>
          <p:cNvPr id="70" name="Down Arrow 69"/>
          <p:cNvSpPr/>
          <p:nvPr/>
        </p:nvSpPr>
        <p:spPr>
          <a:xfrm>
            <a:off x="1173980" y="2328570"/>
            <a:ext cx="715748" cy="3460540"/>
          </a:xfrm>
          <a:prstGeom prst="down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50" name="TextBox 49"/>
          <p:cNvSpPr txBox="1"/>
          <p:nvPr/>
        </p:nvSpPr>
        <p:spPr>
          <a:xfrm>
            <a:off x="85966" y="840918"/>
            <a:ext cx="2792944" cy="1487651"/>
          </a:xfrm>
          <a:prstGeom prst="rect">
            <a:avLst/>
          </a:prstGeom>
          <a:noFill/>
        </p:spPr>
        <p:txBody>
          <a:bodyPr wrap="square" rtlCol="0">
            <a:spAutoFit/>
          </a:bodyPr>
          <a:lstStyle/>
          <a:p>
            <a:pPr algn="ctr"/>
            <a:r>
              <a:rPr lang="en-GB" sz="3200" b="1" dirty="0">
                <a:solidFill>
                  <a:srgbClr val="002060"/>
                </a:solidFill>
              </a:rPr>
              <a:t>Question</a:t>
            </a:r>
            <a:r>
              <a:rPr lang="en-GB" sz="2667" b="1" dirty="0">
                <a:solidFill>
                  <a:prstClr val="black"/>
                </a:solidFill>
              </a:rPr>
              <a:t>: </a:t>
            </a:r>
          </a:p>
          <a:p>
            <a:pPr algn="ctr"/>
            <a:r>
              <a:rPr lang="en-GB" sz="1867" b="1" dirty="0">
                <a:solidFill>
                  <a:prstClr val="black"/>
                </a:solidFill>
              </a:rPr>
              <a:t>Why are the headline metrics what they are ? </a:t>
            </a:r>
          </a:p>
          <a:p>
            <a:pPr algn="ctr"/>
            <a:r>
              <a:rPr lang="en-GB" sz="1867" b="1" dirty="0">
                <a:solidFill>
                  <a:prstClr val="black"/>
                </a:solidFill>
              </a:rPr>
              <a:t>Is VFM being maximised</a:t>
            </a:r>
            <a:r>
              <a:rPr lang="en-GB" sz="2133" b="1" dirty="0">
                <a:solidFill>
                  <a:prstClr val="black"/>
                </a:solidFill>
              </a:rPr>
              <a:t>?</a:t>
            </a:r>
          </a:p>
        </p:txBody>
      </p:sp>
      <p:sp>
        <p:nvSpPr>
          <p:cNvPr id="75" name="TextBox 74"/>
          <p:cNvSpPr txBox="1"/>
          <p:nvPr/>
        </p:nvSpPr>
        <p:spPr>
          <a:xfrm>
            <a:off x="8931978" y="1984646"/>
            <a:ext cx="2256777" cy="748795"/>
          </a:xfrm>
          <a:prstGeom prst="rect">
            <a:avLst/>
          </a:prstGeom>
          <a:noFill/>
        </p:spPr>
        <p:txBody>
          <a:bodyPr wrap="square" rtlCol="0">
            <a:spAutoFit/>
          </a:bodyPr>
          <a:lstStyle/>
          <a:p>
            <a:pPr algn="ctr"/>
            <a:r>
              <a:rPr lang="en-GB" sz="2133" b="1" dirty="0">
                <a:solidFill>
                  <a:srgbClr val="0070C0"/>
                </a:solidFill>
              </a:rPr>
              <a:t>Non-RSH Scorecard metrics</a:t>
            </a:r>
          </a:p>
        </p:txBody>
      </p:sp>
      <p:sp>
        <p:nvSpPr>
          <p:cNvPr id="76" name="TextBox 75"/>
          <p:cNvSpPr txBox="1"/>
          <p:nvPr/>
        </p:nvSpPr>
        <p:spPr>
          <a:xfrm>
            <a:off x="5626228" y="5736028"/>
            <a:ext cx="4433096" cy="954300"/>
          </a:xfrm>
          <a:prstGeom prst="rect">
            <a:avLst/>
          </a:prstGeom>
          <a:noFill/>
        </p:spPr>
        <p:txBody>
          <a:bodyPr wrap="square" rtlCol="0">
            <a:spAutoFit/>
          </a:bodyPr>
          <a:lstStyle/>
          <a:p>
            <a:pPr algn="ctr"/>
            <a:r>
              <a:rPr lang="en-GB" sz="1867" b="1" dirty="0">
                <a:solidFill>
                  <a:prstClr val="black"/>
                </a:solidFill>
              </a:rPr>
              <a:t>Credible narrative &amp; course of action: why the headline metrics are what they are &amp; what you will do </a:t>
            </a:r>
          </a:p>
        </p:txBody>
      </p:sp>
      <p:sp>
        <p:nvSpPr>
          <p:cNvPr id="77" name="TextBox 76"/>
          <p:cNvSpPr txBox="1"/>
          <p:nvPr/>
        </p:nvSpPr>
        <p:spPr>
          <a:xfrm>
            <a:off x="103343" y="3949610"/>
            <a:ext cx="2792943" cy="954300"/>
          </a:xfrm>
          <a:prstGeom prst="rect">
            <a:avLst/>
          </a:prstGeom>
          <a:noFill/>
        </p:spPr>
        <p:txBody>
          <a:bodyPr wrap="square" rtlCol="0">
            <a:spAutoFit/>
          </a:bodyPr>
          <a:lstStyle/>
          <a:p>
            <a:pPr algn="ctr"/>
            <a:r>
              <a:rPr lang="en-GB" sz="1867" b="1" dirty="0">
                <a:solidFill>
                  <a:prstClr val="black"/>
                </a:solidFill>
              </a:rPr>
              <a:t>Get behind the headline metrics &amp; explore context, variation, drivers</a:t>
            </a:r>
          </a:p>
        </p:txBody>
      </p:sp>
      <p:sp>
        <p:nvSpPr>
          <p:cNvPr id="78" name="TextBox 77"/>
          <p:cNvSpPr txBox="1"/>
          <p:nvPr/>
        </p:nvSpPr>
        <p:spPr>
          <a:xfrm>
            <a:off x="164286" y="3251705"/>
            <a:ext cx="2705747" cy="748795"/>
          </a:xfrm>
          <a:prstGeom prst="rect">
            <a:avLst/>
          </a:prstGeom>
          <a:noFill/>
        </p:spPr>
        <p:txBody>
          <a:bodyPr wrap="square" rtlCol="0">
            <a:spAutoFit/>
          </a:bodyPr>
          <a:lstStyle/>
          <a:p>
            <a:pPr algn="ctr"/>
            <a:r>
              <a:rPr lang="en-GB" sz="2133" b="1" dirty="0">
                <a:solidFill>
                  <a:prstClr val="black"/>
                </a:solidFill>
              </a:rPr>
              <a:t>Analysis &amp; Understanding</a:t>
            </a:r>
          </a:p>
        </p:txBody>
      </p:sp>
      <p:sp>
        <p:nvSpPr>
          <p:cNvPr id="5" name="Right Brace 4"/>
          <p:cNvSpPr/>
          <p:nvPr/>
        </p:nvSpPr>
        <p:spPr>
          <a:xfrm rot="5400000">
            <a:off x="7503040" y="-434006"/>
            <a:ext cx="727395" cy="6644027"/>
          </a:xfrm>
          <a:prstGeom prst="rightBrace">
            <a:avLst>
              <a:gd name="adj1" fmla="val 0"/>
              <a:gd name="adj2" fmla="val 50000"/>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sp>
        <p:nvSpPr>
          <p:cNvPr id="43" name="5-Point Star 42"/>
          <p:cNvSpPr/>
          <p:nvPr/>
        </p:nvSpPr>
        <p:spPr>
          <a:xfrm>
            <a:off x="5230933" y="104411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4" name="5-Point Star 43"/>
          <p:cNvSpPr/>
          <p:nvPr/>
        </p:nvSpPr>
        <p:spPr>
          <a:xfrm>
            <a:off x="6104360" y="104411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6" name="5-Point Star 45"/>
          <p:cNvSpPr/>
          <p:nvPr/>
        </p:nvSpPr>
        <p:spPr>
          <a:xfrm>
            <a:off x="5393672" y="142774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8" name="5-Point Star 47"/>
          <p:cNvSpPr/>
          <p:nvPr/>
        </p:nvSpPr>
        <p:spPr>
          <a:xfrm>
            <a:off x="5935602" y="1458828"/>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9" name="5-Point Star 48"/>
          <p:cNvSpPr/>
          <p:nvPr/>
        </p:nvSpPr>
        <p:spPr>
          <a:xfrm>
            <a:off x="7977488" y="1491690"/>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3" name="5-Point Star 52"/>
          <p:cNvSpPr/>
          <p:nvPr/>
        </p:nvSpPr>
        <p:spPr>
          <a:xfrm>
            <a:off x="5248429" y="468890"/>
            <a:ext cx="324313" cy="248045"/>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7" name="5-Point Star 56"/>
          <p:cNvSpPr/>
          <p:nvPr/>
        </p:nvSpPr>
        <p:spPr>
          <a:xfrm>
            <a:off x="7146013" y="1117764"/>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9" name="5-Point Star 58"/>
          <p:cNvSpPr/>
          <p:nvPr/>
        </p:nvSpPr>
        <p:spPr>
          <a:xfrm>
            <a:off x="8195249" y="1105228"/>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68" name="5-Point Star 67"/>
          <p:cNvSpPr/>
          <p:nvPr/>
        </p:nvSpPr>
        <p:spPr>
          <a:xfrm>
            <a:off x="7658030" y="1110966"/>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72" name="5-Point Star 71"/>
          <p:cNvSpPr/>
          <p:nvPr/>
        </p:nvSpPr>
        <p:spPr>
          <a:xfrm>
            <a:off x="7427069" y="1491690"/>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79" name="5-Point Star 78"/>
          <p:cNvSpPr/>
          <p:nvPr/>
        </p:nvSpPr>
        <p:spPr>
          <a:xfrm>
            <a:off x="7920034" y="684854"/>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0" name="5-Point Star 79"/>
          <p:cNvSpPr/>
          <p:nvPr/>
        </p:nvSpPr>
        <p:spPr>
          <a:xfrm>
            <a:off x="10161929" y="147022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1" name="5-Point Star 80"/>
          <p:cNvSpPr/>
          <p:nvPr/>
        </p:nvSpPr>
        <p:spPr>
          <a:xfrm>
            <a:off x="9586462" y="71944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2" name="5-Point Star 81"/>
          <p:cNvSpPr/>
          <p:nvPr/>
        </p:nvSpPr>
        <p:spPr>
          <a:xfrm>
            <a:off x="9330454" y="1096296"/>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3" name="5-Point Star 82"/>
          <p:cNvSpPr/>
          <p:nvPr/>
        </p:nvSpPr>
        <p:spPr>
          <a:xfrm>
            <a:off x="10379690" y="1083760"/>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4" name="5-Point Star 83"/>
          <p:cNvSpPr/>
          <p:nvPr/>
        </p:nvSpPr>
        <p:spPr>
          <a:xfrm>
            <a:off x="9611512" y="147022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5" name="5-Point Star 84"/>
          <p:cNvSpPr/>
          <p:nvPr/>
        </p:nvSpPr>
        <p:spPr>
          <a:xfrm>
            <a:off x="10123529" y="71944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4" name="Oval 3"/>
          <p:cNvSpPr/>
          <p:nvPr/>
        </p:nvSpPr>
        <p:spPr>
          <a:xfrm>
            <a:off x="4846314" y="594258"/>
            <a:ext cx="4270863" cy="1621165"/>
          </a:xfrm>
          <a:prstGeom prst="ellipse">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6" name="Oval 85"/>
          <p:cNvSpPr/>
          <p:nvPr/>
        </p:nvSpPr>
        <p:spPr>
          <a:xfrm>
            <a:off x="6850662" y="565658"/>
            <a:ext cx="4270863" cy="1621165"/>
          </a:xfrm>
          <a:prstGeom prst="ellipse">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Box 5"/>
          <p:cNvSpPr txBox="1"/>
          <p:nvPr/>
        </p:nvSpPr>
        <p:spPr>
          <a:xfrm>
            <a:off x="4102078" y="-21276"/>
            <a:ext cx="3794728" cy="830997"/>
          </a:xfrm>
          <a:prstGeom prst="rect">
            <a:avLst/>
          </a:prstGeom>
          <a:solidFill>
            <a:srgbClr val="0070C0">
              <a:alpha val="13000"/>
            </a:srgbClr>
          </a:solidFill>
        </p:spPr>
        <p:txBody>
          <a:bodyPr wrap="square" rtlCol="0">
            <a:spAutoFit/>
          </a:bodyPr>
          <a:lstStyle/>
          <a:p>
            <a:pPr algn="ctr"/>
            <a:r>
              <a:rPr lang="en-GB" sz="2400" dirty="0"/>
              <a:t>Regulatory requirements</a:t>
            </a:r>
          </a:p>
          <a:p>
            <a:pPr algn="ctr"/>
            <a:r>
              <a:rPr lang="en-GB" sz="2400" dirty="0"/>
              <a:t>(        mandatory)</a:t>
            </a:r>
          </a:p>
        </p:txBody>
      </p:sp>
      <p:sp>
        <p:nvSpPr>
          <p:cNvPr id="87" name="TextBox 86"/>
          <p:cNvSpPr txBox="1"/>
          <p:nvPr/>
        </p:nvSpPr>
        <p:spPr>
          <a:xfrm>
            <a:off x="8233496" y="-19448"/>
            <a:ext cx="3538716" cy="830997"/>
          </a:xfrm>
          <a:prstGeom prst="rect">
            <a:avLst/>
          </a:prstGeom>
          <a:solidFill>
            <a:srgbClr val="FFFF00">
              <a:alpha val="13000"/>
            </a:srgbClr>
          </a:solidFill>
        </p:spPr>
        <p:txBody>
          <a:bodyPr wrap="square" rtlCol="0">
            <a:spAutoFit/>
          </a:bodyPr>
          <a:lstStyle/>
          <a:p>
            <a:pPr algn="ctr"/>
            <a:r>
              <a:rPr lang="en-GB" sz="2400" dirty="0"/>
              <a:t>Sector Scorecard</a:t>
            </a:r>
          </a:p>
          <a:p>
            <a:pPr algn="ctr"/>
            <a:r>
              <a:rPr lang="en-GB" sz="2400" dirty="0"/>
              <a:t>(     voluntary)</a:t>
            </a:r>
          </a:p>
        </p:txBody>
      </p:sp>
      <p:sp>
        <p:nvSpPr>
          <p:cNvPr id="41" name="5-Point Star 54">
            <a:extLst>
              <a:ext uri="{FF2B5EF4-FFF2-40B4-BE49-F238E27FC236}">
                <a16:creationId xmlns:a16="http://schemas.microsoft.com/office/drawing/2014/main" id="{0435BF24-8B48-40A2-B2C0-36BB81B5E926}"/>
              </a:ext>
            </a:extLst>
          </p:cNvPr>
          <p:cNvSpPr/>
          <p:nvPr/>
        </p:nvSpPr>
        <p:spPr>
          <a:xfrm>
            <a:off x="5063365" y="471118"/>
            <a:ext cx="250847" cy="23920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2" name="5-Point Star 78">
            <a:extLst>
              <a:ext uri="{FF2B5EF4-FFF2-40B4-BE49-F238E27FC236}">
                <a16:creationId xmlns:a16="http://schemas.microsoft.com/office/drawing/2014/main" id="{107AB773-F15D-47F6-A027-186510BE7210}"/>
              </a:ext>
            </a:extLst>
          </p:cNvPr>
          <p:cNvSpPr/>
          <p:nvPr/>
        </p:nvSpPr>
        <p:spPr>
          <a:xfrm>
            <a:off x="7346436" y="703402"/>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45" name="5-Point Star 84">
            <a:extLst>
              <a:ext uri="{FF2B5EF4-FFF2-40B4-BE49-F238E27FC236}">
                <a16:creationId xmlns:a16="http://schemas.microsoft.com/office/drawing/2014/main" id="{0B61A613-E8D1-44CA-ADC3-CD1DD748F531}"/>
              </a:ext>
            </a:extLst>
          </p:cNvPr>
          <p:cNvSpPr/>
          <p:nvPr/>
        </p:nvSpPr>
        <p:spPr>
          <a:xfrm>
            <a:off x="9237685" y="432810"/>
            <a:ext cx="322271" cy="273713"/>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2" name="Arrow: Right 1">
            <a:extLst>
              <a:ext uri="{FF2B5EF4-FFF2-40B4-BE49-F238E27FC236}">
                <a16:creationId xmlns:a16="http://schemas.microsoft.com/office/drawing/2014/main" id="{B7A5EDDA-19D8-4DA6-B034-281C030652D2}"/>
              </a:ext>
            </a:extLst>
          </p:cNvPr>
          <p:cNvSpPr/>
          <p:nvPr/>
        </p:nvSpPr>
        <p:spPr>
          <a:xfrm>
            <a:off x="3496085" y="917492"/>
            <a:ext cx="1137558" cy="10477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B60DD146-1335-4979-977F-07FB5235615C}"/>
              </a:ext>
            </a:extLst>
          </p:cNvPr>
          <p:cNvSpPr/>
          <p:nvPr/>
        </p:nvSpPr>
        <p:spPr>
          <a:xfrm>
            <a:off x="3534536" y="3251705"/>
            <a:ext cx="1137558" cy="10477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908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n elephant close-up of eye">
            <a:extLst>
              <a:ext uri="{FF2B5EF4-FFF2-40B4-BE49-F238E27FC236}">
                <a16:creationId xmlns:a16="http://schemas.microsoft.com/office/drawing/2014/main" id="{A166E75C-1BD5-4B4A-8222-5D0D6206F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68" y="19816"/>
            <a:ext cx="10245060" cy="6818368"/>
          </a:xfrm>
          <a:prstGeom prst="rect">
            <a:avLst/>
          </a:prstGeom>
        </p:spPr>
      </p:pic>
      <p:sp>
        <p:nvSpPr>
          <p:cNvPr id="3" name="Title 1">
            <a:extLst>
              <a:ext uri="{FF2B5EF4-FFF2-40B4-BE49-F238E27FC236}">
                <a16:creationId xmlns:a16="http://schemas.microsoft.com/office/drawing/2014/main" id="{30871029-1B4F-4DBC-81FE-BC1F20ED25B6}"/>
              </a:ext>
            </a:extLst>
          </p:cNvPr>
          <p:cNvSpPr txBox="1">
            <a:spLocks/>
          </p:cNvSpPr>
          <p:nvPr/>
        </p:nvSpPr>
        <p:spPr>
          <a:xfrm>
            <a:off x="990884" y="5426321"/>
            <a:ext cx="9788428" cy="1115510"/>
          </a:xfrm>
          <a:prstGeom prst="rect">
            <a:avLst/>
          </a:prstGeom>
          <a:solidFill>
            <a:schemeClr val="bg1"/>
          </a:solid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Where do 23ish consumer metrics leave the scorecard?</a:t>
            </a:r>
          </a:p>
        </p:txBody>
      </p:sp>
    </p:spTree>
    <p:extLst>
      <p:ext uri="{BB962C8B-B14F-4D97-AF65-F5344CB8AC3E}">
        <p14:creationId xmlns:p14="http://schemas.microsoft.com/office/powerpoint/2010/main" val="87235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75" y="26418"/>
            <a:ext cx="10972800" cy="1115510"/>
          </a:xfrm>
        </p:spPr>
        <p:txBody>
          <a:bodyPr>
            <a:normAutofit/>
          </a:bodyPr>
          <a:lstStyle/>
          <a:p>
            <a:pPr algn="l"/>
            <a:r>
              <a:rPr lang="en-GB" dirty="0"/>
              <a:t>HA’s Strategic targets? – quick digression……..</a:t>
            </a:r>
          </a:p>
        </p:txBody>
      </p:sp>
      <p:sp>
        <p:nvSpPr>
          <p:cNvPr id="4" name="TextBox 3"/>
          <p:cNvSpPr txBox="1"/>
          <p:nvPr/>
        </p:nvSpPr>
        <p:spPr>
          <a:xfrm>
            <a:off x="134074" y="3601548"/>
            <a:ext cx="5961925" cy="3046988"/>
          </a:xfrm>
          <a:prstGeom prst="rect">
            <a:avLst/>
          </a:prstGeom>
          <a:noFill/>
        </p:spPr>
        <p:txBody>
          <a:bodyPr wrap="square" rtlCol="0">
            <a:spAutoFit/>
          </a:bodyPr>
          <a:lstStyle/>
          <a:p>
            <a:pPr lvl="0"/>
            <a:r>
              <a:rPr lang="en-GB" sz="2400" b="1" dirty="0">
                <a:solidFill>
                  <a:srgbClr val="FF0000"/>
                </a:solidFill>
              </a:rPr>
              <a:t>1) enjoyment of the home &amp; community through excellent  landlord services </a:t>
            </a:r>
          </a:p>
          <a:p>
            <a:pPr lvl="0"/>
            <a:r>
              <a:rPr lang="en-GB" sz="2400" b="1" dirty="0">
                <a:solidFill>
                  <a:srgbClr val="7030A0"/>
                </a:solidFill>
              </a:rPr>
              <a:t>2) new homes across a range of tenures</a:t>
            </a:r>
          </a:p>
          <a:p>
            <a:r>
              <a:rPr lang="en-GB" sz="2400" b="1" dirty="0">
                <a:solidFill>
                  <a:srgbClr val="00B050"/>
                </a:solidFill>
              </a:rPr>
              <a:t>3) community investment – people, place &amp; planet, improving quality of life, </a:t>
            </a:r>
            <a:r>
              <a:rPr lang="en-GB" sz="2400" b="1" dirty="0" err="1">
                <a:solidFill>
                  <a:srgbClr val="00B050"/>
                </a:solidFill>
              </a:rPr>
              <a:t>eg</a:t>
            </a:r>
            <a:r>
              <a:rPr lang="en-GB" sz="2400" b="1" dirty="0">
                <a:solidFill>
                  <a:srgbClr val="00B050"/>
                </a:solidFill>
              </a:rPr>
              <a:t> financial inclusion, employment, etc</a:t>
            </a:r>
          </a:p>
          <a:p>
            <a:r>
              <a:rPr lang="en-GB" sz="2400" b="1" dirty="0">
                <a:solidFill>
                  <a:srgbClr val="002060"/>
                </a:solidFill>
              </a:rPr>
              <a:t>4) support - dignity &amp; independence</a:t>
            </a:r>
          </a:p>
          <a:p>
            <a:r>
              <a:rPr lang="en-GB" sz="2400" b="1" dirty="0">
                <a:solidFill>
                  <a:schemeClr val="accent4">
                    <a:lumMod val="75000"/>
                  </a:schemeClr>
                </a:solidFill>
              </a:rPr>
              <a:t>5) non-social? exists to support 1-4</a:t>
            </a:r>
          </a:p>
        </p:txBody>
      </p:sp>
      <p:pic>
        <p:nvPicPr>
          <p:cNvPr id="5" name="Picture 2" descr="C:\Users\Steve\AppData\Local\Microsoft\Windows\Temporary Internet Files\Content.IE5\BY30804T\MC9003835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59052" flipH="1">
            <a:off x="10777086" y="3932232"/>
            <a:ext cx="1005093" cy="14282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77085" y="2652773"/>
            <a:ext cx="1183051" cy="748988"/>
          </a:xfrm>
          <a:prstGeom prst="rect">
            <a:avLst/>
          </a:prstGeom>
          <a:noFill/>
        </p:spPr>
        <p:txBody>
          <a:bodyPr wrap="square" rtlCol="0">
            <a:spAutoFit/>
          </a:bodyPr>
          <a:lstStyle/>
          <a:p>
            <a:pPr algn="ctr"/>
            <a:r>
              <a:rPr lang="en-GB" sz="4267" dirty="0"/>
              <a:t>you</a:t>
            </a:r>
          </a:p>
        </p:txBody>
      </p:sp>
      <p:sp>
        <p:nvSpPr>
          <p:cNvPr id="7" name="Right Arrow 6"/>
          <p:cNvSpPr/>
          <p:nvPr/>
        </p:nvSpPr>
        <p:spPr>
          <a:xfrm rot="5400000">
            <a:off x="11096819" y="3420236"/>
            <a:ext cx="543588" cy="48005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extBox 7"/>
          <p:cNvSpPr txBox="1"/>
          <p:nvPr/>
        </p:nvSpPr>
        <p:spPr>
          <a:xfrm>
            <a:off x="335366" y="2707759"/>
            <a:ext cx="4465044" cy="666786"/>
          </a:xfrm>
          <a:prstGeom prst="rect">
            <a:avLst/>
          </a:prstGeom>
          <a:noFill/>
        </p:spPr>
        <p:txBody>
          <a:bodyPr wrap="square" rtlCol="0">
            <a:spAutoFit/>
          </a:bodyPr>
          <a:lstStyle/>
          <a:p>
            <a:r>
              <a:rPr lang="en-GB" sz="3733" dirty="0"/>
              <a:t>your objectives/value</a:t>
            </a:r>
          </a:p>
        </p:txBody>
      </p:sp>
      <p:sp>
        <p:nvSpPr>
          <p:cNvPr id="15" name="TextBox 14"/>
          <p:cNvSpPr txBox="1"/>
          <p:nvPr/>
        </p:nvSpPr>
        <p:spPr>
          <a:xfrm>
            <a:off x="6626169" y="2750226"/>
            <a:ext cx="4081001" cy="666786"/>
          </a:xfrm>
          <a:prstGeom prst="rect">
            <a:avLst/>
          </a:prstGeom>
          <a:noFill/>
        </p:spPr>
        <p:txBody>
          <a:bodyPr wrap="square" rtlCol="0">
            <a:spAutoFit/>
          </a:bodyPr>
          <a:lstStyle/>
          <a:p>
            <a:r>
              <a:rPr lang="en-GB" sz="3733" dirty="0"/>
              <a:t>your metric/target</a:t>
            </a:r>
          </a:p>
        </p:txBody>
      </p:sp>
      <p:sp>
        <p:nvSpPr>
          <p:cNvPr id="16" name="Down Arrow 15"/>
          <p:cNvSpPr/>
          <p:nvPr/>
        </p:nvSpPr>
        <p:spPr>
          <a:xfrm rot="16200000">
            <a:off x="6015167" y="3585425"/>
            <a:ext cx="528740" cy="6932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Down Arrow 19"/>
          <p:cNvSpPr/>
          <p:nvPr/>
        </p:nvSpPr>
        <p:spPr>
          <a:xfrm rot="16200000">
            <a:off x="6015167" y="4276049"/>
            <a:ext cx="528740" cy="69325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Down Arrow 20"/>
          <p:cNvSpPr/>
          <p:nvPr/>
        </p:nvSpPr>
        <p:spPr>
          <a:xfrm rot="16200000">
            <a:off x="5999773" y="4966855"/>
            <a:ext cx="528740" cy="69325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Down Arrow 21"/>
          <p:cNvSpPr/>
          <p:nvPr/>
        </p:nvSpPr>
        <p:spPr>
          <a:xfrm rot="16200000">
            <a:off x="6004051" y="5662829"/>
            <a:ext cx="528740" cy="693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TextBox 22"/>
          <p:cNvSpPr txBox="1"/>
          <p:nvPr/>
        </p:nvSpPr>
        <p:spPr>
          <a:xfrm>
            <a:off x="6960096" y="3703982"/>
            <a:ext cx="2880320" cy="461665"/>
          </a:xfrm>
          <a:prstGeom prst="rect">
            <a:avLst/>
          </a:prstGeom>
          <a:noFill/>
        </p:spPr>
        <p:txBody>
          <a:bodyPr wrap="square" rtlCol="0">
            <a:spAutoFit/>
          </a:bodyPr>
          <a:lstStyle/>
          <a:p>
            <a:r>
              <a:rPr lang="en-GB" sz="2400" b="1" dirty="0">
                <a:solidFill>
                  <a:srgbClr val="FF0000"/>
                </a:solidFill>
              </a:rPr>
              <a:t>Satisfaction 89%</a:t>
            </a:r>
          </a:p>
        </p:txBody>
      </p:sp>
      <p:sp>
        <p:nvSpPr>
          <p:cNvPr id="24" name="TextBox 23"/>
          <p:cNvSpPr txBox="1"/>
          <p:nvPr/>
        </p:nvSpPr>
        <p:spPr>
          <a:xfrm>
            <a:off x="6960096" y="4382037"/>
            <a:ext cx="3954560" cy="461665"/>
          </a:xfrm>
          <a:prstGeom prst="rect">
            <a:avLst/>
          </a:prstGeom>
          <a:noFill/>
        </p:spPr>
        <p:txBody>
          <a:bodyPr wrap="square" rtlCol="0">
            <a:spAutoFit/>
          </a:bodyPr>
          <a:lstStyle/>
          <a:p>
            <a:r>
              <a:rPr lang="en-GB" sz="2400" b="1" dirty="0">
                <a:solidFill>
                  <a:srgbClr val="7030A0"/>
                </a:solidFill>
              </a:rPr>
              <a:t>increase in Rent, SO, Sell  </a:t>
            </a:r>
          </a:p>
        </p:txBody>
      </p:sp>
      <p:sp>
        <p:nvSpPr>
          <p:cNvPr id="25" name="TextBox 24"/>
          <p:cNvSpPr txBox="1"/>
          <p:nvPr/>
        </p:nvSpPr>
        <p:spPr>
          <a:xfrm>
            <a:off x="6960096" y="4929594"/>
            <a:ext cx="4739995" cy="830997"/>
          </a:xfrm>
          <a:prstGeom prst="rect">
            <a:avLst/>
          </a:prstGeom>
          <a:noFill/>
        </p:spPr>
        <p:txBody>
          <a:bodyPr wrap="square" rtlCol="0">
            <a:spAutoFit/>
          </a:bodyPr>
          <a:lstStyle/>
          <a:p>
            <a:r>
              <a:rPr lang="en-GB" sz="2400" b="1" dirty="0">
                <a:solidFill>
                  <a:srgbClr val="00B050"/>
                </a:solidFill>
              </a:rPr>
              <a:t># beneficiaries, £ invested, satisfaction, SROI/HACT measure?</a:t>
            </a:r>
          </a:p>
        </p:txBody>
      </p:sp>
      <p:sp>
        <p:nvSpPr>
          <p:cNvPr id="26" name="TextBox 25"/>
          <p:cNvSpPr txBox="1"/>
          <p:nvPr/>
        </p:nvSpPr>
        <p:spPr>
          <a:xfrm>
            <a:off x="6989670" y="5745090"/>
            <a:ext cx="5202330" cy="830997"/>
          </a:xfrm>
          <a:prstGeom prst="rect">
            <a:avLst/>
          </a:prstGeom>
          <a:noFill/>
        </p:spPr>
        <p:txBody>
          <a:bodyPr wrap="square" rtlCol="0">
            <a:spAutoFit/>
          </a:bodyPr>
          <a:lstStyle/>
          <a:p>
            <a:r>
              <a:rPr lang="en-GB" sz="2400" b="1" dirty="0">
                <a:solidFill>
                  <a:srgbClr val="002060"/>
                </a:solidFill>
              </a:rPr>
              <a:t># achieving indie living, distance travelled, support contract metrics, etc</a:t>
            </a:r>
            <a:endParaRPr lang="en-GB" sz="2400" b="1" dirty="0">
              <a:solidFill>
                <a:srgbClr val="00B050"/>
              </a:solidFill>
            </a:endParaRPr>
          </a:p>
        </p:txBody>
      </p:sp>
      <p:sp>
        <p:nvSpPr>
          <p:cNvPr id="27" name="TextBox 26">
            <a:extLst>
              <a:ext uri="{FF2B5EF4-FFF2-40B4-BE49-F238E27FC236}">
                <a16:creationId xmlns:a16="http://schemas.microsoft.com/office/drawing/2014/main" id="{6C78F56B-4F81-4F4D-8870-912E97F6166A}"/>
              </a:ext>
            </a:extLst>
          </p:cNvPr>
          <p:cNvSpPr txBox="1"/>
          <p:nvPr/>
        </p:nvSpPr>
        <p:spPr>
          <a:xfrm>
            <a:off x="945651" y="1766465"/>
            <a:ext cx="10667771" cy="769441"/>
          </a:xfrm>
          <a:prstGeom prst="rect">
            <a:avLst/>
          </a:prstGeom>
          <a:noFill/>
        </p:spPr>
        <p:txBody>
          <a:bodyPr wrap="square">
            <a:spAutoFit/>
          </a:bodyPr>
          <a:lstStyle/>
          <a:p>
            <a:r>
              <a:rPr lang="en-GB" sz="4400" dirty="0">
                <a:solidFill>
                  <a:prstClr val="black"/>
                </a:solidFill>
                <a:latin typeface="Calibri Light" panose="020F0302020204030204"/>
                <a:ea typeface="+mj-ea"/>
                <a:cs typeface="+mj-cs"/>
              </a:rPr>
              <a:t>M</a:t>
            </a: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ap your value to metrics, then set targets</a:t>
            </a:r>
            <a:endParaRPr lang="en-GB" dirty="0"/>
          </a:p>
        </p:txBody>
      </p:sp>
    </p:spTree>
    <p:extLst>
      <p:ext uri="{BB962C8B-B14F-4D97-AF65-F5344CB8AC3E}">
        <p14:creationId xmlns:p14="http://schemas.microsoft.com/office/powerpoint/2010/main" val="410650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3477" y="3550051"/>
            <a:ext cx="4745732" cy="2800767"/>
          </a:xfrm>
          <a:prstGeom prst="rect">
            <a:avLst/>
          </a:prstGeom>
          <a:noFill/>
        </p:spPr>
        <p:txBody>
          <a:bodyPr wrap="square" rtlCol="0">
            <a:spAutoFit/>
          </a:bodyPr>
          <a:lstStyle/>
          <a:p>
            <a:pPr algn="ctr"/>
            <a:r>
              <a:rPr lang="en-GB" sz="2800" b="1" dirty="0">
                <a:solidFill>
                  <a:srgbClr val="FF0000"/>
                </a:solidFill>
              </a:rPr>
              <a:t>RSH’s Headline SH CPU </a:t>
            </a:r>
          </a:p>
          <a:p>
            <a:pPr algn="ctr"/>
            <a:r>
              <a:rPr lang="en-GB" sz="2800" b="1" dirty="0">
                <a:solidFill>
                  <a:srgbClr val="FF0000"/>
                </a:solidFill>
              </a:rPr>
              <a:t>components:</a:t>
            </a:r>
          </a:p>
          <a:p>
            <a:pPr marL="838179" lvl="1" indent="-228594">
              <a:buFont typeface="Arial" panose="020B0604020202020204" pitchFamily="34" charset="0"/>
              <a:buChar char="•"/>
            </a:pPr>
            <a:r>
              <a:rPr lang="en-GB" sz="2400" dirty="0">
                <a:solidFill>
                  <a:srgbClr val="FF0000"/>
                </a:solidFill>
              </a:rPr>
              <a:t>Management</a:t>
            </a:r>
          </a:p>
          <a:p>
            <a:pPr marL="838179" lvl="1" indent="-228594">
              <a:buFont typeface="Arial" panose="020B0604020202020204" pitchFamily="34" charset="0"/>
              <a:buChar char="•"/>
            </a:pPr>
            <a:r>
              <a:rPr lang="en-GB" sz="2400" dirty="0">
                <a:solidFill>
                  <a:srgbClr val="FF0000"/>
                </a:solidFill>
              </a:rPr>
              <a:t>Service Charges</a:t>
            </a:r>
          </a:p>
          <a:p>
            <a:pPr marL="838179" lvl="1" indent="-228594">
              <a:buFont typeface="Arial" panose="020B0604020202020204" pitchFamily="34" charset="0"/>
              <a:buChar char="•"/>
            </a:pPr>
            <a:r>
              <a:rPr lang="en-GB" sz="2400" dirty="0">
                <a:solidFill>
                  <a:srgbClr val="FF0000"/>
                </a:solidFill>
              </a:rPr>
              <a:t>Maintenance</a:t>
            </a:r>
          </a:p>
          <a:p>
            <a:pPr marL="838179" lvl="1" indent="-228594">
              <a:buFont typeface="Arial" panose="020B0604020202020204" pitchFamily="34" charset="0"/>
              <a:buChar char="•"/>
            </a:pPr>
            <a:r>
              <a:rPr lang="en-GB" sz="2400" dirty="0">
                <a:solidFill>
                  <a:srgbClr val="FF0000"/>
                </a:solidFill>
              </a:rPr>
              <a:t>Major repairs</a:t>
            </a:r>
          </a:p>
          <a:p>
            <a:pPr marL="838179" lvl="1" indent="-228594">
              <a:buFont typeface="Arial" panose="020B0604020202020204" pitchFamily="34" charset="0"/>
              <a:buChar char="•"/>
            </a:pPr>
            <a:r>
              <a:rPr lang="en-GB" sz="2400" dirty="0">
                <a:solidFill>
                  <a:srgbClr val="FF0000"/>
                </a:solidFill>
              </a:rPr>
              <a:t>Other</a:t>
            </a:r>
          </a:p>
        </p:txBody>
      </p:sp>
      <p:sp>
        <p:nvSpPr>
          <p:cNvPr id="4" name="TextBox 3"/>
          <p:cNvSpPr txBox="1"/>
          <p:nvPr/>
        </p:nvSpPr>
        <p:spPr>
          <a:xfrm>
            <a:off x="120876" y="4424398"/>
            <a:ext cx="2199231" cy="584775"/>
          </a:xfrm>
          <a:prstGeom prst="rect">
            <a:avLst/>
          </a:prstGeom>
          <a:noFill/>
        </p:spPr>
        <p:txBody>
          <a:bodyPr wrap="square" rtlCol="0">
            <a:spAutoFit/>
          </a:bodyPr>
          <a:lstStyle/>
          <a:p>
            <a:r>
              <a:rPr lang="en-GB" sz="1600" b="1" dirty="0">
                <a:solidFill>
                  <a:schemeClr val="bg2">
                    <a:lumMod val="75000"/>
                  </a:schemeClr>
                </a:solidFill>
              </a:rPr>
              <a:t>GNPI03 Av weekly cost per dwelling on </a:t>
            </a:r>
            <a:r>
              <a:rPr lang="en-GB" sz="1600" b="1" dirty="0" err="1">
                <a:solidFill>
                  <a:schemeClr val="bg2">
                    <a:lumMod val="75000"/>
                  </a:schemeClr>
                </a:solidFill>
              </a:rPr>
              <a:t>mngmt</a:t>
            </a:r>
            <a:endParaRPr lang="en-GB" sz="1600" b="1" dirty="0">
              <a:solidFill>
                <a:schemeClr val="bg2">
                  <a:lumMod val="75000"/>
                </a:schemeClr>
              </a:solidFill>
            </a:endParaRPr>
          </a:p>
        </p:txBody>
      </p:sp>
      <p:cxnSp>
        <p:nvCxnSpPr>
          <p:cNvPr id="6" name="Straight Arrow Connector 5"/>
          <p:cNvCxnSpPr/>
          <p:nvPr/>
        </p:nvCxnSpPr>
        <p:spPr>
          <a:xfrm flipH="1">
            <a:off x="2332797" y="4703119"/>
            <a:ext cx="4193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3345" y="5127906"/>
            <a:ext cx="2219329" cy="584775"/>
          </a:xfrm>
          <a:prstGeom prst="rect">
            <a:avLst/>
          </a:prstGeom>
          <a:noFill/>
        </p:spPr>
        <p:txBody>
          <a:bodyPr wrap="square" rtlCol="0">
            <a:spAutoFit/>
          </a:bodyPr>
          <a:lstStyle/>
          <a:p>
            <a:r>
              <a:rPr lang="en-GB" sz="1600" b="1" dirty="0">
                <a:solidFill>
                  <a:schemeClr val="bg2">
                    <a:lumMod val="75000"/>
                  </a:schemeClr>
                </a:solidFill>
              </a:rPr>
              <a:t>GNPI027 Weekly investment per unit</a:t>
            </a:r>
          </a:p>
        </p:txBody>
      </p:sp>
      <p:sp>
        <p:nvSpPr>
          <p:cNvPr id="11" name="TextBox 10"/>
          <p:cNvSpPr txBox="1"/>
          <p:nvPr/>
        </p:nvSpPr>
        <p:spPr>
          <a:xfrm>
            <a:off x="6176" y="3711853"/>
            <a:ext cx="2489789" cy="707886"/>
          </a:xfrm>
          <a:prstGeom prst="rect">
            <a:avLst/>
          </a:prstGeom>
          <a:noFill/>
        </p:spPr>
        <p:txBody>
          <a:bodyPr wrap="square" rtlCol="0">
            <a:spAutoFit/>
          </a:bodyPr>
          <a:lstStyle/>
          <a:p>
            <a:pPr algn="ctr"/>
            <a:r>
              <a:rPr lang="en-GB" sz="2000" b="1" dirty="0">
                <a:solidFill>
                  <a:schemeClr val="bg2">
                    <a:lumMod val="75000"/>
                  </a:schemeClr>
                </a:solidFill>
              </a:rPr>
              <a:t>Deceased accounts-based Acuity metrics </a:t>
            </a:r>
          </a:p>
        </p:txBody>
      </p:sp>
      <p:sp>
        <p:nvSpPr>
          <p:cNvPr id="13" name="TextBox 12"/>
          <p:cNvSpPr txBox="1"/>
          <p:nvPr/>
        </p:nvSpPr>
        <p:spPr>
          <a:xfrm>
            <a:off x="6778978" y="4373451"/>
            <a:ext cx="2515603" cy="666977"/>
          </a:xfrm>
          <a:prstGeom prst="rect">
            <a:avLst/>
          </a:prstGeom>
          <a:noFill/>
        </p:spPr>
        <p:txBody>
          <a:bodyPr wrap="square" rtlCol="0">
            <a:spAutoFit/>
          </a:bodyPr>
          <a:lstStyle/>
          <a:p>
            <a:r>
              <a:rPr lang="en-GB" sz="1867" b="1" dirty="0">
                <a:solidFill>
                  <a:srgbClr val="0070C0"/>
                </a:solidFill>
              </a:rPr>
              <a:t>CPP01 Cost PP of Housing Management</a:t>
            </a:r>
          </a:p>
        </p:txBody>
      </p:sp>
      <p:sp>
        <p:nvSpPr>
          <p:cNvPr id="14" name="TextBox 13"/>
          <p:cNvSpPr txBox="1"/>
          <p:nvPr/>
        </p:nvSpPr>
        <p:spPr>
          <a:xfrm>
            <a:off x="6778978" y="5071078"/>
            <a:ext cx="2688299" cy="666977"/>
          </a:xfrm>
          <a:prstGeom prst="rect">
            <a:avLst/>
          </a:prstGeom>
          <a:noFill/>
        </p:spPr>
        <p:txBody>
          <a:bodyPr wrap="square" rtlCol="0">
            <a:spAutoFit/>
          </a:bodyPr>
          <a:lstStyle/>
          <a:p>
            <a:r>
              <a:rPr lang="en-GB" sz="1867" b="1" dirty="0">
                <a:solidFill>
                  <a:srgbClr val="0070C0"/>
                </a:solidFill>
              </a:rPr>
              <a:t>CPP02 Cost PP of Responsive &amp; voids</a:t>
            </a:r>
          </a:p>
        </p:txBody>
      </p:sp>
      <p:sp>
        <p:nvSpPr>
          <p:cNvPr id="15" name="TextBox 14"/>
          <p:cNvSpPr txBox="1"/>
          <p:nvPr/>
        </p:nvSpPr>
        <p:spPr>
          <a:xfrm>
            <a:off x="6778978" y="5712681"/>
            <a:ext cx="2688299" cy="666977"/>
          </a:xfrm>
          <a:prstGeom prst="rect">
            <a:avLst/>
          </a:prstGeom>
          <a:noFill/>
        </p:spPr>
        <p:txBody>
          <a:bodyPr wrap="square" rtlCol="0">
            <a:spAutoFit/>
          </a:bodyPr>
          <a:lstStyle/>
          <a:p>
            <a:r>
              <a:rPr lang="en-GB" sz="1867" b="1" dirty="0">
                <a:solidFill>
                  <a:srgbClr val="0070C0"/>
                </a:solidFill>
              </a:rPr>
              <a:t>CPP03 Cost PP of Major &amp; Cyclical</a:t>
            </a:r>
          </a:p>
        </p:txBody>
      </p:sp>
      <p:cxnSp>
        <p:nvCxnSpPr>
          <p:cNvPr id="19" name="Straight Arrow Connector 18"/>
          <p:cNvCxnSpPr>
            <a:cxnSpLocks/>
          </p:cNvCxnSpPr>
          <p:nvPr/>
        </p:nvCxnSpPr>
        <p:spPr>
          <a:xfrm>
            <a:off x="4921288" y="5346960"/>
            <a:ext cx="1823205" cy="1006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88547" y="3577197"/>
            <a:ext cx="2604941" cy="707886"/>
          </a:xfrm>
          <a:prstGeom prst="rect">
            <a:avLst/>
          </a:prstGeom>
          <a:noFill/>
        </p:spPr>
        <p:txBody>
          <a:bodyPr wrap="square" rtlCol="0">
            <a:spAutoFit/>
          </a:bodyPr>
          <a:lstStyle/>
          <a:p>
            <a:pPr algn="ctr"/>
            <a:r>
              <a:rPr lang="en-GB" sz="2000" b="1" dirty="0">
                <a:solidFill>
                  <a:srgbClr val="0070C0"/>
                </a:solidFill>
              </a:rPr>
              <a:t>Acuity/HouseMark cost metrics (CPP)</a:t>
            </a:r>
          </a:p>
        </p:txBody>
      </p:sp>
      <p:sp>
        <p:nvSpPr>
          <p:cNvPr id="32" name="TextBox 31"/>
          <p:cNvSpPr txBox="1"/>
          <p:nvPr/>
        </p:nvSpPr>
        <p:spPr>
          <a:xfrm>
            <a:off x="9522815" y="4791685"/>
            <a:ext cx="2007690" cy="400110"/>
          </a:xfrm>
          <a:prstGeom prst="rect">
            <a:avLst/>
          </a:prstGeom>
          <a:noFill/>
        </p:spPr>
        <p:txBody>
          <a:bodyPr wrap="square" rtlCol="0">
            <a:spAutoFit/>
          </a:bodyPr>
          <a:lstStyle/>
          <a:p>
            <a:pPr algn="ctr"/>
            <a:r>
              <a:rPr lang="en-GB" sz="2000" b="1" dirty="0">
                <a:solidFill>
                  <a:srgbClr val="0070C0"/>
                </a:solidFill>
              </a:rPr>
              <a:t>Acuity RC Series</a:t>
            </a:r>
          </a:p>
        </p:txBody>
      </p:sp>
      <p:sp>
        <p:nvSpPr>
          <p:cNvPr id="33" name="TextBox 32"/>
          <p:cNvSpPr txBox="1"/>
          <p:nvPr/>
        </p:nvSpPr>
        <p:spPr>
          <a:xfrm>
            <a:off x="9963093" y="5080296"/>
            <a:ext cx="2007690" cy="1815882"/>
          </a:xfrm>
          <a:prstGeom prst="rect">
            <a:avLst/>
          </a:prstGeom>
          <a:noFill/>
        </p:spPr>
        <p:txBody>
          <a:bodyPr wrap="square" rtlCol="0">
            <a:spAutoFit/>
          </a:bodyPr>
          <a:lstStyle/>
          <a:p>
            <a:r>
              <a:rPr lang="en-GB" sz="1600" b="1" dirty="0">
                <a:solidFill>
                  <a:srgbClr val="0070C0"/>
                </a:solidFill>
              </a:rPr>
              <a:t>Reactive </a:t>
            </a:r>
          </a:p>
          <a:p>
            <a:r>
              <a:rPr lang="en-GB" sz="1600" b="1" dirty="0">
                <a:solidFill>
                  <a:srgbClr val="0070C0"/>
                </a:solidFill>
              </a:rPr>
              <a:t>Cyclical </a:t>
            </a:r>
          </a:p>
          <a:p>
            <a:r>
              <a:rPr lang="en-GB" sz="1600" b="1" dirty="0">
                <a:solidFill>
                  <a:srgbClr val="0070C0"/>
                </a:solidFill>
              </a:rPr>
              <a:t>Major works </a:t>
            </a:r>
          </a:p>
          <a:p>
            <a:r>
              <a:rPr lang="en-GB" sz="1600" b="1" dirty="0">
                <a:solidFill>
                  <a:srgbClr val="0070C0"/>
                </a:solidFill>
              </a:rPr>
              <a:t>Overheads (repairs) </a:t>
            </a:r>
          </a:p>
          <a:p>
            <a:r>
              <a:rPr lang="en-GB" sz="1600" b="1" dirty="0">
                <a:solidFill>
                  <a:srgbClr val="0070C0"/>
                </a:solidFill>
              </a:rPr>
              <a:t>Fees </a:t>
            </a:r>
          </a:p>
          <a:p>
            <a:r>
              <a:rPr lang="en-GB" sz="1600" b="1" dirty="0">
                <a:solidFill>
                  <a:srgbClr val="0070C0"/>
                </a:solidFill>
              </a:rPr>
              <a:t>Void works </a:t>
            </a:r>
          </a:p>
          <a:p>
            <a:r>
              <a:rPr lang="en-GB" sz="1600" b="1" dirty="0">
                <a:solidFill>
                  <a:srgbClr val="0070C0"/>
                </a:solidFill>
              </a:rPr>
              <a:t>Other repairs</a:t>
            </a:r>
          </a:p>
        </p:txBody>
      </p:sp>
      <p:sp>
        <p:nvSpPr>
          <p:cNvPr id="34" name="Left Brace 33"/>
          <p:cNvSpPr/>
          <p:nvPr/>
        </p:nvSpPr>
        <p:spPr>
          <a:xfrm rot="10800000">
            <a:off x="9247490" y="5223966"/>
            <a:ext cx="404695" cy="15366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b="1" dirty="0"/>
          </a:p>
        </p:txBody>
      </p:sp>
      <p:sp>
        <p:nvSpPr>
          <p:cNvPr id="40" name="Left Brace 39"/>
          <p:cNvSpPr/>
          <p:nvPr/>
        </p:nvSpPr>
        <p:spPr>
          <a:xfrm rot="10800000" flipH="1">
            <a:off x="2305401" y="5223968"/>
            <a:ext cx="474159" cy="5806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b="1" dirty="0"/>
          </a:p>
        </p:txBody>
      </p:sp>
      <p:cxnSp>
        <p:nvCxnSpPr>
          <p:cNvPr id="46" name="Straight Arrow Connector 45"/>
          <p:cNvCxnSpPr>
            <a:cxnSpLocks/>
            <a:endCxn id="15" idx="1"/>
          </p:cNvCxnSpPr>
          <p:nvPr/>
        </p:nvCxnSpPr>
        <p:spPr>
          <a:xfrm>
            <a:off x="4921288" y="5356509"/>
            <a:ext cx="1857690" cy="6896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a:off x="4928729" y="5692541"/>
            <a:ext cx="1844329" cy="3659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62726">
            <a:off x="6121759" y="5594900"/>
            <a:ext cx="1030777" cy="318100"/>
          </a:xfrm>
          <a:prstGeom prst="rect">
            <a:avLst/>
          </a:prstGeom>
          <a:noFill/>
        </p:spPr>
        <p:txBody>
          <a:bodyPr wrap="square" rtlCol="0">
            <a:spAutoFit/>
          </a:bodyPr>
          <a:lstStyle/>
          <a:p>
            <a:r>
              <a:rPr lang="en-GB" sz="1467" dirty="0">
                <a:solidFill>
                  <a:srgbClr val="FF0000"/>
                </a:solidFill>
              </a:rPr>
              <a:t>Cyclical</a:t>
            </a:r>
          </a:p>
        </p:txBody>
      </p:sp>
      <p:sp>
        <p:nvSpPr>
          <p:cNvPr id="52" name="TextBox 51"/>
          <p:cNvSpPr txBox="1"/>
          <p:nvPr/>
        </p:nvSpPr>
        <p:spPr>
          <a:xfrm>
            <a:off x="5844214" y="5110292"/>
            <a:ext cx="1030777" cy="318100"/>
          </a:xfrm>
          <a:prstGeom prst="rect">
            <a:avLst/>
          </a:prstGeom>
          <a:noFill/>
        </p:spPr>
        <p:txBody>
          <a:bodyPr wrap="square" rtlCol="0">
            <a:spAutoFit/>
          </a:bodyPr>
          <a:lstStyle/>
          <a:p>
            <a:r>
              <a:rPr lang="en-GB" sz="1467" dirty="0">
                <a:solidFill>
                  <a:srgbClr val="FF0000"/>
                </a:solidFill>
              </a:rPr>
              <a:t>Response</a:t>
            </a:r>
          </a:p>
        </p:txBody>
      </p:sp>
      <p:sp>
        <p:nvSpPr>
          <p:cNvPr id="53" name="TextBox 52"/>
          <p:cNvSpPr txBox="1"/>
          <p:nvPr/>
        </p:nvSpPr>
        <p:spPr>
          <a:xfrm>
            <a:off x="6091255" y="5955579"/>
            <a:ext cx="1030777" cy="318100"/>
          </a:xfrm>
          <a:prstGeom prst="rect">
            <a:avLst/>
          </a:prstGeom>
          <a:noFill/>
        </p:spPr>
        <p:txBody>
          <a:bodyPr wrap="square" rtlCol="0">
            <a:spAutoFit/>
          </a:bodyPr>
          <a:lstStyle/>
          <a:p>
            <a:r>
              <a:rPr lang="en-GB" sz="1467" dirty="0">
                <a:solidFill>
                  <a:srgbClr val="FF0000"/>
                </a:solidFill>
              </a:rPr>
              <a:t>Major</a:t>
            </a:r>
          </a:p>
        </p:txBody>
      </p:sp>
      <p:sp>
        <p:nvSpPr>
          <p:cNvPr id="30" name="Title 1"/>
          <p:cNvSpPr>
            <a:spLocks noGrp="1"/>
          </p:cNvSpPr>
          <p:nvPr>
            <p:ph type="title"/>
          </p:nvPr>
        </p:nvSpPr>
        <p:spPr bwMode="auto">
          <a:xfrm>
            <a:off x="165646" y="140953"/>
            <a:ext cx="11851217" cy="561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l"/>
            <a:r>
              <a:rPr lang="en-GB" altLang="en-US" sz="3733" dirty="0"/>
              <a:t>How the various cost metrics relate - the detail!</a:t>
            </a:r>
          </a:p>
        </p:txBody>
      </p:sp>
      <p:sp>
        <p:nvSpPr>
          <p:cNvPr id="23" name="TextBox 22"/>
          <p:cNvSpPr txBox="1"/>
          <p:nvPr/>
        </p:nvSpPr>
        <p:spPr>
          <a:xfrm>
            <a:off x="6834516" y="6410307"/>
            <a:ext cx="2688299" cy="379656"/>
          </a:xfrm>
          <a:prstGeom prst="rect">
            <a:avLst/>
          </a:prstGeom>
          <a:noFill/>
        </p:spPr>
        <p:txBody>
          <a:bodyPr wrap="square" rtlCol="0">
            <a:spAutoFit/>
          </a:bodyPr>
          <a:lstStyle/>
          <a:p>
            <a:r>
              <a:rPr lang="en-GB" sz="1867" b="1" dirty="0">
                <a:solidFill>
                  <a:srgbClr val="0070C0"/>
                </a:solidFill>
              </a:rPr>
              <a:t>CPP04 Overheads</a:t>
            </a:r>
          </a:p>
        </p:txBody>
      </p:sp>
      <p:sp>
        <p:nvSpPr>
          <p:cNvPr id="16" name="TextBox 15"/>
          <p:cNvSpPr txBox="1"/>
          <p:nvPr/>
        </p:nvSpPr>
        <p:spPr>
          <a:xfrm>
            <a:off x="5610883" y="5819545"/>
            <a:ext cx="516888" cy="584775"/>
          </a:xfrm>
          <a:prstGeom prst="rect">
            <a:avLst/>
          </a:prstGeom>
          <a:noFill/>
        </p:spPr>
        <p:txBody>
          <a:bodyPr wrap="square" rtlCol="0">
            <a:spAutoFit/>
          </a:bodyPr>
          <a:lstStyle/>
          <a:p>
            <a:r>
              <a:rPr lang="en-GB" sz="3200" dirty="0">
                <a:solidFill>
                  <a:srgbClr val="7030A0"/>
                </a:solidFill>
              </a:rPr>
              <a:t>?</a:t>
            </a:r>
          </a:p>
        </p:txBody>
      </p:sp>
      <p:sp>
        <p:nvSpPr>
          <p:cNvPr id="17" name="Oval 16"/>
          <p:cNvSpPr/>
          <p:nvPr/>
        </p:nvSpPr>
        <p:spPr>
          <a:xfrm>
            <a:off x="2537290" y="4029634"/>
            <a:ext cx="3298389" cy="2687413"/>
          </a:xfrm>
          <a:prstGeom prst="ellipse">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TextBox 35"/>
          <p:cNvSpPr txBox="1"/>
          <p:nvPr/>
        </p:nvSpPr>
        <p:spPr>
          <a:xfrm>
            <a:off x="1146678" y="831035"/>
            <a:ext cx="10262579" cy="2595647"/>
          </a:xfrm>
          <a:prstGeom prst="rect">
            <a:avLst/>
          </a:prstGeom>
          <a:noFill/>
        </p:spPr>
        <p:txBody>
          <a:bodyPr wrap="square" rtlCol="0">
            <a:spAutoFit/>
          </a:bodyPr>
          <a:lstStyle/>
          <a:p>
            <a:r>
              <a:rPr lang="en-GB" sz="1867" b="1" dirty="0">
                <a:solidFill>
                  <a:srgbClr val="7030A0"/>
                </a:solidFill>
              </a:rPr>
              <a:t>Problem with RSH/accounts–based metrics: </a:t>
            </a:r>
          </a:p>
          <a:p>
            <a:pPr marL="342900" indent="-342900">
              <a:buFont typeface="Arial" panose="020B0604020202020204" pitchFamily="34" charset="0"/>
              <a:buChar char="•"/>
            </a:pPr>
            <a:r>
              <a:rPr lang="en-GB" dirty="0">
                <a:solidFill>
                  <a:srgbClr val="7030A0"/>
                </a:solidFill>
              </a:rPr>
              <a:t>headline SH CPU very high level (intended as can opener) – needs breaking down to be transparent….</a:t>
            </a:r>
          </a:p>
          <a:p>
            <a:pPr marL="342900" indent="-342900">
              <a:buFont typeface="Arial" panose="020B0604020202020204" pitchFamily="34" charset="0"/>
              <a:buChar char="•"/>
            </a:pPr>
            <a:r>
              <a:rPr lang="en-GB" dirty="0">
                <a:solidFill>
                  <a:srgbClr val="7030A0"/>
                </a:solidFill>
              </a:rPr>
              <a:t>but the headline’s components are flaky……weren’t developed for benchmarking! OK for accounts</a:t>
            </a:r>
          </a:p>
          <a:p>
            <a:pPr marL="342900" indent="-342900">
              <a:buFont typeface="Arial" panose="020B0604020202020204" pitchFamily="34" charset="0"/>
              <a:buChar char="•"/>
            </a:pPr>
            <a:r>
              <a:rPr lang="en-GB" dirty="0">
                <a:solidFill>
                  <a:srgbClr val="7030A0"/>
                </a:solidFill>
              </a:rPr>
              <a:t>accounting practice varies from HA to HA</a:t>
            </a:r>
          </a:p>
          <a:p>
            <a:pPr marL="342900" indent="-342900">
              <a:buFont typeface="Arial" panose="020B0604020202020204" pitchFamily="34" charset="0"/>
              <a:buChar char="•"/>
            </a:pPr>
            <a:r>
              <a:rPr lang="en-GB" dirty="0">
                <a:solidFill>
                  <a:srgbClr val="7030A0"/>
                </a:solidFill>
              </a:rPr>
              <a:t>you can stick your overheads where you like! </a:t>
            </a:r>
          </a:p>
          <a:p>
            <a:pPr marL="342900" indent="-342900">
              <a:buFont typeface="Arial" panose="020B0604020202020204" pitchFamily="34" charset="0"/>
              <a:buChar char="•"/>
            </a:pPr>
            <a:r>
              <a:rPr lang="en-GB" dirty="0">
                <a:solidFill>
                  <a:srgbClr val="7030A0"/>
                </a:solidFill>
              </a:rPr>
              <a:t>...or lose, say, high ‘Management’ costs by assigning x% as overheads &amp; hide it in ‘Other’ </a:t>
            </a:r>
          </a:p>
          <a:p>
            <a:pPr marL="342900" indent="-342900">
              <a:buFont typeface="Arial" panose="020B0604020202020204" pitchFamily="34" charset="0"/>
              <a:buChar char="•"/>
            </a:pPr>
            <a:r>
              <a:rPr lang="en-GB" dirty="0">
                <a:solidFill>
                  <a:srgbClr val="7030A0"/>
                </a:solidFill>
              </a:rPr>
              <a:t>you can decide what activity is ‘Management’ – v other lines </a:t>
            </a:r>
            <a:r>
              <a:rPr lang="en-GB" dirty="0" err="1">
                <a:solidFill>
                  <a:srgbClr val="7030A0"/>
                </a:solidFill>
              </a:rPr>
              <a:t>eg</a:t>
            </a:r>
            <a:endParaRPr lang="en-GB" dirty="0">
              <a:solidFill>
                <a:srgbClr val="7030A0"/>
              </a:solidFill>
            </a:endParaRPr>
          </a:p>
          <a:p>
            <a:pPr marL="800100" lvl="1" indent="-342900">
              <a:buFont typeface="Arial" panose="020B0604020202020204" pitchFamily="34" charset="0"/>
              <a:buChar char="•"/>
            </a:pPr>
            <a:r>
              <a:rPr lang="en-GB" dirty="0">
                <a:solidFill>
                  <a:srgbClr val="7030A0"/>
                </a:solidFill>
              </a:rPr>
              <a:t>client side repairs (‘maintenance’ or ‘management’)</a:t>
            </a:r>
          </a:p>
          <a:p>
            <a:pPr marL="800100" lvl="1" indent="-342900">
              <a:buFont typeface="Arial" panose="020B0604020202020204" pitchFamily="34" charset="0"/>
              <a:buChar char="•"/>
            </a:pPr>
            <a:r>
              <a:rPr lang="en-GB" dirty="0">
                <a:solidFill>
                  <a:srgbClr val="7030A0"/>
                </a:solidFill>
              </a:rPr>
              <a:t>community development (‘management’ or ‘other’)……….etc</a:t>
            </a:r>
          </a:p>
        </p:txBody>
      </p:sp>
      <p:cxnSp>
        <p:nvCxnSpPr>
          <p:cNvPr id="54" name="Straight Arrow Connector 53">
            <a:extLst>
              <a:ext uri="{FF2B5EF4-FFF2-40B4-BE49-F238E27FC236}">
                <a16:creationId xmlns:a16="http://schemas.microsoft.com/office/drawing/2014/main" id="{F2624CBF-D73C-4C20-BDDF-A04E073C4F9A}"/>
              </a:ext>
            </a:extLst>
          </p:cNvPr>
          <p:cNvCxnSpPr>
            <a:cxnSpLocks/>
          </p:cNvCxnSpPr>
          <p:nvPr/>
        </p:nvCxnSpPr>
        <p:spPr>
          <a:xfrm>
            <a:off x="4962973" y="4671783"/>
            <a:ext cx="1733182" cy="61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Arc 1">
            <a:extLst>
              <a:ext uri="{FF2B5EF4-FFF2-40B4-BE49-F238E27FC236}">
                <a16:creationId xmlns:a16="http://schemas.microsoft.com/office/drawing/2014/main" id="{8447B577-1766-45FD-B49E-E7642B1E0704}"/>
              </a:ext>
            </a:extLst>
          </p:cNvPr>
          <p:cNvSpPr/>
          <p:nvPr/>
        </p:nvSpPr>
        <p:spPr>
          <a:xfrm rot="13082809">
            <a:off x="3160030" y="4487875"/>
            <a:ext cx="670217" cy="866897"/>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93814893-0968-4D18-B788-E31784CF0504}"/>
              </a:ext>
            </a:extLst>
          </p:cNvPr>
          <p:cNvSpPr/>
          <p:nvPr/>
        </p:nvSpPr>
        <p:spPr>
          <a:xfrm rot="13082809">
            <a:off x="2787543" y="4508467"/>
            <a:ext cx="1335748" cy="1660680"/>
          </a:xfrm>
          <a:prstGeom prst="arc">
            <a:avLst>
              <a:gd name="adj1" fmla="val 16200000"/>
              <a:gd name="adj2" fmla="val 1492465"/>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EDD64E29-AF15-4924-B3E5-78B65B15F914}"/>
              </a:ext>
            </a:extLst>
          </p:cNvPr>
          <p:cNvCxnSpPr/>
          <p:nvPr/>
        </p:nvCxnSpPr>
        <p:spPr>
          <a:xfrm flipH="1" flipV="1">
            <a:off x="5226908" y="5937209"/>
            <a:ext cx="1517585" cy="574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87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ppt_w</p:attrName>
                                        </p:attrNameLst>
                                      </p:cBhvr>
                                      <p:tavLst>
                                        <p:tav tm="0" fmla="#ppt_w*sin(2.5*pi*$)">
                                          <p:val>
                                            <p:fltVal val="0"/>
                                          </p:val>
                                        </p:tav>
                                        <p:tav tm="100000">
                                          <p:val>
                                            <p:fltVal val="1"/>
                                          </p:val>
                                        </p:tav>
                                      </p:tavLst>
                                    </p:anim>
                                    <p:anim calcmode="lin" valueType="num">
                                      <p:cBhvr>
                                        <p:cTn id="31" dur="2000" fill="hold"/>
                                        <p:tgtEl>
                                          <p:spTgt spid="17"/>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36" grpId="0"/>
      <p:bldP spid="2"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114C-58F4-48B2-A83D-61E41DF6B090}"/>
              </a:ext>
            </a:extLst>
          </p:cNvPr>
          <p:cNvSpPr>
            <a:spLocks noGrp="1"/>
          </p:cNvSpPr>
          <p:nvPr>
            <p:ph type="title"/>
          </p:nvPr>
        </p:nvSpPr>
        <p:spPr/>
        <p:txBody>
          <a:bodyPr/>
          <a:lstStyle/>
          <a:p>
            <a:r>
              <a:rPr lang="en-US" dirty="0"/>
              <a:t>4 key Acuity cost metrics</a:t>
            </a:r>
            <a:endParaRPr lang="en-GB" dirty="0"/>
          </a:p>
        </p:txBody>
      </p:sp>
      <p:sp>
        <p:nvSpPr>
          <p:cNvPr id="3" name="Text Placeholder 2">
            <a:extLst>
              <a:ext uri="{FF2B5EF4-FFF2-40B4-BE49-F238E27FC236}">
                <a16:creationId xmlns:a16="http://schemas.microsoft.com/office/drawing/2014/main" id="{220238A1-07BE-44DB-BB84-6468196D3CB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8212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5C9A-32D1-4EEE-8108-6D43C0431F7B}"/>
              </a:ext>
            </a:extLst>
          </p:cNvPr>
          <p:cNvSpPr>
            <a:spLocks noGrp="1"/>
          </p:cNvSpPr>
          <p:nvPr>
            <p:ph type="title"/>
          </p:nvPr>
        </p:nvSpPr>
        <p:spPr>
          <a:xfrm>
            <a:off x="211477" y="190464"/>
            <a:ext cx="10515600" cy="795855"/>
          </a:xfrm>
        </p:spPr>
        <p:txBody>
          <a:bodyPr/>
          <a:lstStyle/>
          <a:p>
            <a:r>
              <a:rPr lang="en-US" dirty="0"/>
              <a:t>About Acuity cost metrics</a:t>
            </a:r>
            <a:endParaRPr lang="en-GB" dirty="0"/>
          </a:p>
        </p:txBody>
      </p:sp>
      <p:sp>
        <p:nvSpPr>
          <p:cNvPr id="3" name="Content Placeholder 2">
            <a:extLst>
              <a:ext uri="{FF2B5EF4-FFF2-40B4-BE49-F238E27FC236}">
                <a16:creationId xmlns:a16="http://schemas.microsoft.com/office/drawing/2014/main" id="{2BE36E50-8A62-453F-93B3-9C54498F89E3}"/>
              </a:ext>
            </a:extLst>
          </p:cNvPr>
          <p:cNvSpPr>
            <a:spLocks noGrp="1"/>
          </p:cNvSpPr>
          <p:nvPr>
            <p:ph idx="1"/>
          </p:nvPr>
        </p:nvSpPr>
        <p:spPr>
          <a:xfrm>
            <a:off x="211477" y="1602799"/>
            <a:ext cx="11616188" cy="5064737"/>
          </a:xfrm>
        </p:spPr>
        <p:txBody>
          <a:bodyPr>
            <a:normAutofit/>
          </a:bodyPr>
          <a:lstStyle/>
          <a:p>
            <a:r>
              <a:rPr lang="en-US" dirty="0"/>
              <a:t>as noted, RSH/accounts-based cost components flaky for benchmarking</a:t>
            </a:r>
          </a:p>
          <a:p>
            <a:pPr lvl="1"/>
            <a:r>
              <a:rPr lang="en-US" dirty="0"/>
              <a:t>need a method for allocating cost in a consistent way</a:t>
            </a:r>
          </a:p>
          <a:p>
            <a:r>
              <a:rPr lang="en-US" dirty="0"/>
              <a:t>driver?</a:t>
            </a:r>
          </a:p>
          <a:p>
            <a:pPr lvl="1"/>
            <a:r>
              <a:rPr lang="en-US" dirty="0"/>
              <a:t>members identified need for robust but proportionate cost metrics (that fall short of the ‘full HouseMark’)</a:t>
            </a:r>
          </a:p>
          <a:p>
            <a:pPr lvl="1"/>
            <a:r>
              <a:rPr lang="en-US" dirty="0"/>
              <a:t>regulatory expectation to explain costs (backed by evidence) &amp; be transparent</a:t>
            </a:r>
          </a:p>
          <a:p>
            <a:r>
              <a:rPr lang="en-GB" dirty="0"/>
              <a:t>comprehensive definitions, developed with HouseMark – compare to big HAs</a:t>
            </a:r>
          </a:p>
          <a:p>
            <a:pPr lvl="1"/>
            <a:r>
              <a:rPr lang="en-GB" dirty="0">
                <a:hlinkClick r:id="rId3"/>
              </a:rPr>
              <a:t>guidance doc </a:t>
            </a:r>
            <a:r>
              <a:rPr lang="en-GB" dirty="0"/>
              <a:t>explains all individually and as a suite – read it</a:t>
            </a:r>
          </a:p>
          <a:p>
            <a:r>
              <a:rPr lang="en-GB" dirty="0"/>
              <a:t>commit to adhere to definitions – if not, don’t do them</a:t>
            </a:r>
          </a:p>
          <a:p>
            <a:pPr lvl="1"/>
            <a:r>
              <a:rPr lang="en-GB" dirty="0"/>
              <a:t>requires some effort but worth it</a:t>
            </a:r>
            <a:endParaRPr lang="en-US" dirty="0"/>
          </a:p>
        </p:txBody>
      </p:sp>
    </p:spTree>
    <p:extLst>
      <p:ext uri="{BB962C8B-B14F-4D97-AF65-F5344CB8AC3E}">
        <p14:creationId xmlns:p14="http://schemas.microsoft.com/office/powerpoint/2010/main" val="4067799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5C9A-32D1-4EEE-8108-6D43C0431F7B}"/>
              </a:ext>
            </a:extLst>
          </p:cNvPr>
          <p:cNvSpPr>
            <a:spLocks noGrp="1"/>
          </p:cNvSpPr>
          <p:nvPr>
            <p:ph type="title"/>
          </p:nvPr>
        </p:nvSpPr>
        <p:spPr>
          <a:xfrm>
            <a:off x="211477" y="190464"/>
            <a:ext cx="10515600" cy="795855"/>
          </a:xfrm>
        </p:spPr>
        <p:txBody>
          <a:bodyPr/>
          <a:lstStyle/>
          <a:p>
            <a:r>
              <a:rPr lang="en-US" dirty="0"/>
              <a:t>About Acuity cost metrics</a:t>
            </a:r>
            <a:endParaRPr lang="en-GB" dirty="0"/>
          </a:p>
        </p:txBody>
      </p:sp>
      <p:sp>
        <p:nvSpPr>
          <p:cNvPr id="3" name="Content Placeholder 2">
            <a:extLst>
              <a:ext uri="{FF2B5EF4-FFF2-40B4-BE49-F238E27FC236}">
                <a16:creationId xmlns:a16="http://schemas.microsoft.com/office/drawing/2014/main" id="{2BE36E50-8A62-453F-93B3-9C54498F89E3}"/>
              </a:ext>
            </a:extLst>
          </p:cNvPr>
          <p:cNvSpPr>
            <a:spLocks noGrp="1"/>
          </p:cNvSpPr>
          <p:nvPr>
            <p:ph idx="1"/>
          </p:nvPr>
        </p:nvSpPr>
        <p:spPr>
          <a:xfrm>
            <a:off x="247863" y="1035122"/>
            <a:ext cx="11834546" cy="5632414"/>
          </a:xfrm>
        </p:spPr>
        <p:txBody>
          <a:bodyPr>
            <a:normAutofit lnSpcReduction="10000"/>
          </a:bodyPr>
          <a:lstStyle/>
          <a:p>
            <a:r>
              <a:rPr lang="en-US" dirty="0"/>
              <a:t>4 metrics capture costs associated with </a:t>
            </a:r>
            <a:r>
              <a:rPr lang="en-US" b="1" dirty="0"/>
              <a:t>common core biz </a:t>
            </a:r>
            <a:r>
              <a:rPr lang="en-US" dirty="0"/>
              <a:t>of social landlord:</a:t>
            </a:r>
          </a:p>
          <a:p>
            <a:pPr lvl="1"/>
            <a:r>
              <a:rPr lang="en-US" dirty="0"/>
              <a:t>1. housing management </a:t>
            </a:r>
            <a:r>
              <a:rPr lang="en-US" dirty="0">
                <a:solidFill>
                  <a:srgbClr val="7030A0"/>
                </a:solidFill>
              </a:rPr>
              <a:t>CPP</a:t>
            </a:r>
          </a:p>
          <a:p>
            <a:pPr lvl="1"/>
            <a:r>
              <a:rPr lang="en-US" dirty="0"/>
              <a:t>2. responsive repairs &amp; void works </a:t>
            </a:r>
            <a:r>
              <a:rPr lang="en-US" dirty="0">
                <a:solidFill>
                  <a:srgbClr val="7030A0"/>
                </a:solidFill>
              </a:rPr>
              <a:t>CPP (</a:t>
            </a:r>
            <a:r>
              <a:rPr lang="en-US" dirty="0"/>
              <a:t>reactive maintenance)</a:t>
            </a:r>
          </a:p>
          <a:p>
            <a:pPr lvl="1"/>
            <a:r>
              <a:rPr lang="en-US" dirty="0"/>
              <a:t>3. major works &amp; cyclical </a:t>
            </a:r>
            <a:r>
              <a:rPr lang="en-US" dirty="0">
                <a:solidFill>
                  <a:srgbClr val="7030A0"/>
                </a:solidFill>
              </a:rPr>
              <a:t>CPP</a:t>
            </a:r>
            <a:r>
              <a:rPr lang="en-US" dirty="0"/>
              <a:t> (planned maintenance)</a:t>
            </a:r>
          </a:p>
          <a:p>
            <a:pPr lvl="1"/>
            <a:r>
              <a:rPr lang="en-US" dirty="0"/>
              <a:t>4. overheads </a:t>
            </a:r>
            <a:r>
              <a:rPr lang="en-US" dirty="0">
                <a:solidFill>
                  <a:srgbClr val="7030A0"/>
                </a:solidFill>
              </a:rPr>
              <a:t>as % turnover </a:t>
            </a:r>
            <a:r>
              <a:rPr lang="en-US" dirty="0"/>
              <a:t>(also found in sector scorecard)</a:t>
            </a:r>
          </a:p>
          <a:p>
            <a:pPr lvl="1"/>
            <a:r>
              <a:rPr lang="en-US" b="1" dirty="0"/>
              <a:t>housing management costs </a:t>
            </a:r>
            <a:r>
              <a:rPr lang="en-US" dirty="0"/>
              <a:t>- differ markedly/justifiably depending on biz model (</a:t>
            </a:r>
            <a:r>
              <a:rPr lang="en-US" dirty="0" err="1"/>
              <a:t>eg</a:t>
            </a:r>
            <a:r>
              <a:rPr lang="en-US" dirty="0"/>
              <a:t> client group, flatted stock, extent of service offer, </a:t>
            </a:r>
            <a:r>
              <a:rPr lang="en-US" dirty="0" err="1"/>
              <a:t>etc</a:t>
            </a:r>
            <a:r>
              <a:rPr lang="en-US" dirty="0"/>
              <a:t>) – so exclude</a:t>
            </a:r>
          </a:p>
          <a:p>
            <a:pPr lvl="2"/>
            <a:r>
              <a:rPr lang="en-US" dirty="0"/>
              <a:t>community investment/place shaping</a:t>
            </a:r>
          </a:p>
          <a:p>
            <a:pPr lvl="2"/>
            <a:r>
              <a:rPr lang="en-US" dirty="0"/>
              <a:t>estate services (contractor side)</a:t>
            </a:r>
          </a:p>
          <a:p>
            <a:pPr lvl="2"/>
            <a:r>
              <a:rPr lang="en-US" dirty="0"/>
              <a:t>care &amp; support (</a:t>
            </a:r>
            <a:r>
              <a:rPr lang="en-US" dirty="0" err="1"/>
              <a:t>inc</a:t>
            </a:r>
            <a:r>
              <a:rPr lang="en-US" dirty="0"/>
              <a:t> support side of </a:t>
            </a:r>
            <a:r>
              <a:rPr lang="en-US" dirty="0" err="1"/>
              <a:t>HfOP</a:t>
            </a:r>
            <a:r>
              <a:rPr lang="en-US" dirty="0"/>
              <a:t>)</a:t>
            </a:r>
          </a:p>
          <a:p>
            <a:pPr lvl="3"/>
            <a:r>
              <a:rPr lang="en-US" dirty="0"/>
              <a:t>therefore Support/</a:t>
            </a:r>
            <a:r>
              <a:rPr lang="en-US" dirty="0" err="1"/>
              <a:t>HfOP</a:t>
            </a:r>
            <a:r>
              <a:rPr lang="en-US" dirty="0"/>
              <a:t> provider should be able to compare to GN (unlike RSH metrics) </a:t>
            </a:r>
          </a:p>
          <a:p>
            <a:pPr lvl="3"/>
            <a:r>
              <a:rPr lang="en-US" dirty="0"/>
              <a:t>caveat: apportionment of scheme staff between core housing management/support</a:t>
            </a:r>
          </a:p>
          <a:p>
            <a:pPr lvl="2"/>
            <a:r>
              <a:rPr lang="en-US" dirty="0"/>
              <a:t>other service chargeable costs</a:t>
            </a:r>
          </a:p>
          <a:p>
            <a:pPr lvl="1"/>
            <a:r>
              <a:rPr lang="en-US" dirty="0"/>
              <a:t>such costs are allocated to </a:t>
            </a:r>
            <a:r>
              <a:rPr lang="en-US" b="1" dirty="0"/>
              <a:t>‘other’ </a:t>
            </a:r>
            <a:r>
              <a:rPr lang="en-US" dirty="0"/>
              <a:t>(effectively a 5</a:t>
            </a:r>
            <a:r>
              <a:rPr lang="en-US" baseline="30000" dirty="0"/>
              <a:t>th</a:t>
            </a:r>
            <a:r>
              <a:rPr lang="en-US" dirty="0"/>
              <a:t> pot)</a:t>
            </a:r>
          </a:p>
          <a:p>
            <a:pPr lvl="1"/>
            <a:r>
              <a:rPr lang="en-US" dirty="0"/>
              <a:t>remaining 3 metrics aren’t so narrowly defined:</a:t>
            </a:r>
          </a:p>
          <a:p>
            <a:pPr lvl="2"/>
            <a:r>
              <a:rPr lang="en-US" dirty="0"/>
              <a:t>simply pick up costs of providing service</a:t>
            </a:r>
          </a:p>
        </p:txBody>
      </p:sp>
    </p:spTree>
    <p:extLst>
      <p:ext uri="{BB962C8B-B14F-4D97-AF65-F5344CB8AC3E}">
        <p14:creationId xmlns:p14="http://schemas.microsoft.com/office/powerpoint/2010/main" val="339297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F947-E0F2-4BC1-8346-A0A5DED8CB86}"/>
              </a:ext>
            </a:extLst>
          </p:cNvPr>
          <p:cNvSpPr>
            <a:spLocks noGrp="1"/>
          </p:cNvSpPr>
          <p:nvPr>
            <p:ph type="title"/>
          </p:nvPr>
        </p:nvSpPr>
        <p:spPr>
          <a:xfrm>
            <a:off x="304372" y="78194"/>
            <a:ext cx="11583256" cy="857499"/>
          </a:xfrm>
        </p:spPr>
        <p:txBody>
          <a:bodyPr/>
          <a:lstStyle/>
          <a:p>
            <a:r>
              <a:rPr lang="en-US" dirty="0"/>
              <a:t>Principle: </a:t>
            </a:r>
            <a:r>
              <a:rPr lang="en-US" b="1" dirty="0"/>
              <a:t>split</a:t>
            </a:r>
            <a:r>
              <a:rPr lang="en-US" dirty="0"/>
              <a:t> </a:t>
            </a:r>
            <a:r>
              <a:rPr lang="en-US" b="1" dirty="0"/>
              <a:t>total operating costs into 5 pots</a:t>
            </a:r>
            <a:endParaRPr lang="en-GB" b="1" dirty="0"/>
          </a:p>
        </p:txBody>
      </p:sp>
      <p:sp>
        <p:nvSpPr>
          <p:cNvPr id="4" name="Rectangle 3">
            <a:extLst>
              <a:ext uri="{FF2B5EF4-FFF2-40B4-BE49-F238E27FC236}">
                <a16:creationId xmlns:a16="http://schemas.microsoft.com/office/drawing/2014/main" id="{C6E5DC5F-95A2-4233-975A-B5AE23035ED2}"/>
              </a:ext>
            </a:extLst>
          </p:cNvPr>
          <p:cNvSpPr/>
          <p:nvPr/>
        </p:nvSpPr>
        <p:spPr>
          <a:xfrm>
            <a:off x="565079" y="1234440"/>
            <a:ext cx="1972638" cy="541254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2423E17-05EF-4928-8FD8-8A8513BC2ECB}"/>
              </a:ext>
            </a:extLst>
          </p:cNvPr>
          <p:cNvSpPr/>
          <p:nvPr/>
        </p:nvSpPr>
        <p:spPr>
          <a:xfrm>
            <a:off x="2796712" y="1234438"/>
            <a:ext cx="1972638" cy="541254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208AB34-516C-4ECD-8A16-A973E383A8DA}"/>
              </a:ext>
            </a:extLst>
          </p:cNvPr>
          <p:cNvSpPr/>
          <p:nvPr/>
        </p:nvSpPr>
        <p:spPr>
          <a:xfrm>
            <a:off x="7163014" y="1234437"/>
            <a:ext cx="1972638" cy="541254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FE27842-830C-4192-97F6-9BA72E0626E5}"/>
              </a:ext>
            </a:extLst>
          </p:cNvPr>
          <p:cNvSpPr/>
          <p:nvPr/>
        </p:nvSpPr>
        <p:spPr>
          <a:xfrm>
            <a:off x="4957281" y="1234439"/>
            <a:ext cx="1972638" cy="541254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9BA6A7-2FA7-4E18-876A-1631C1451A22}"/>
              </a:ext>
            </a:extLst>
          </p:cNvPr>
          <p:cNvSpPr/>
          <p:nvPr/>
        </p:nvSpPr>
        <p:spPr>
          <a:xfrm>
            <a:off x="9654283" y="1234439"/>
            <a:ext cx="1972638" cy="5412547"/>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37567AC-5BD0-4E92-8FC0-31AF07B96C1C}"/>
              </a:ext>
            </a:extLst>
          </p:cNvPr>
          <p:cNvSpPr txBox="1"/>
          <p:nvPr/>
        </p:nvSpPr>
        <p:spPr>
          <a:xfrm>
            <a:off x="542178" y="1234438"/>
            <a:ext cx="1972637" cy="830997"/>
          </a:xfrm>
          <a:prstGeom prst="rect">
            <a:avLst/>
          </a:prstGeom>
          <a:noFill/>
        </p:spPr>
        <p:txBody>
          <a:bodyPr wrap="square" rtlCol="0">
            <a:spAutoFit/>
          </a:bodyPr>
          <a:lstStyle/>
          <a:p>
            <a:pPr algn="ctr"/>
            <a:r>
              <a:rPr lang="en-US" sz="2400" b="1" dirty="0"/>
              <a:t>Housing Management</a:t>
            </a:r>
            <a:endParaRPr lang="en-GB" sz="2400" b="1" dirty="0"/>
          </a:p>
        </p:txBody>
      </p:sp>
      <p:sp>
        <p:nvSpPr>
          <p:cNvPr id="10" name="TextBox 9">
            <a:extLst>
              <a:ext uri="{FF2B5EF4-FFF2-40B4-BE49-F238E27FC236}">
                <a16:creationId xmlns:a16="http://schemas.microsoft.com/office/drawing/2014/main" id="{494EC5A6-8A2A-41CD-9BFF-D0FD54A86274}"/>
              </a:ext>
            </a:extLst>
          </p:cNvPr>
          <p:cNvSpPr txBox="1"/>
          <p:nvPr/>
        </p:nvSpPr>
        <p:spPr>
          <a:xfrm>
            <a:off x="9677185" y="1234438"/>
            <a:ext cx="1972637" cy="461665"/>
          </a:xfrm>
          <a:prstGeom prst="rect">
            <a:avLst/>
          </a:prstGeom>
          <a:noFill/>
        </p:spPr>
        <p:txBody>
          <a:bodyPr wrap="square" rtlCol="0">
            <a:spAutoFit/>
          </a:bodyPr>
          <a:lstStyle/>
          <a:p>
            <a:pPr algn="ctr"/>
            <a:r>
              <a:rPr lang="en-US" sz="2400" b="1" dirty="0"/>
              <a:t>Other</a:t>
            </a:r>
            <a:endParaRPr lang="en-GB" sz="2400" b="1" dirty="0"/>
          </a:p>
        </p:txBody>
      </p:sp>
      <p:sp>
        <p:nvSpPr>
          <p:cNvPr id="11" name="TextBox 10">
            <a:extLst>
              <a:ext uri="{FF2B5EF4-FFF2-40B4-BE49-F238E27FC236}">
                <a16:creationId xmlns:a16="http://schemas.microsoft.com/office/drawing/2014/main" id="{CD3123EE-412E-4216-9763-54792BAD642D}"/>
              </a:ext>
            </a:extLst>
          </p:cNvPr>
          <p:cNvSpPr txBox="1"/>
          <p:nvPr/>
        </p:nvSpPr>
        <p:spPr>
          <a:xfrm>
            <a:off x="7163014" y="1236647"/>
            <a:ext cx="1972637" cy="461665"/>
          </a:xfrm>
          <a:prstGeom prst="rect">
            <a:avLst/>
          </a:prstGeom>
          <a:noFill/>
        </p:spPr>
        <p:txBody>
          <a:bodyPr wrap="square" rtlCol="0">
            <a:spAutoFit/>
          </a:bodyPr>
          <a:lstStyle/>
          <a:p>
            <a:pPr algn="ctr"/>
            <a:r>
              <a:rPr lang="en-US" sz="2400" b="1" dirty="0"/>
              <a:t>Overheads</a:t>
            </a:r>
            <a:endParaRPr lang="en-GB" sz="2400" b="1" dirty="0"/>
          </a:p>
        </p:txBody>
      </p:sp>
      <p:sp>
        <p:nvSpPr>
          <p:cNvPr id="12" name="TextBox 11">
            <a:extLst>
              <a:ext uri="{FF2B5EF4-FFF2-40B4-BE49-F238E27FC236}">
                <a16:creationId xmlns:a16="http://schemas.microsoft.com/office/drawing/2014/main" id="{A94D2985-F056-49FC-AA91-BC8CD0483A20}"/>
              </a:ext>
            </a:extLst>
          </p:cNvPr>
          <p:cNvSpPr txBox="1"/>
          <p:nvPr/>
        </p:nvSpPr>
        <p:spPr>
          <a:xfrm>
            <a:off x="4982540" y="1234438"/>
            <a:ext cx="1972637" cy="830997"/>
          </a:xfrm>
          <a:prstGeom prst="rect">
            <a:avLst/>
          </a:prstGeom>
          <a:noFill/>
        </p:spPr>
        <p:txBody>
          <a:bodyPr wrap="square" rtlCol="0">
            <a:spAutoFit/>
          </a:bodyPr>
          <a:lstStyle/>
          <a:p>
            <a:pPr algn="ctr"/>
            <a:r>
              <a:rPr lang="en-US" sz="2400" b="1" dirty="0"/>
              <a:t>Major Works &amp; Cyclical</a:t>
            </a:r>
            <a:endParaRPr lang="en-GB" sz="2400" b="1" dirty="0"/>
          </a:p>
        </p:txBody>
      </p:sp>
      <p:sp>
        <p:nvSpPr>
          <p:cNvPr id="13" name="TextBox 12">
            <a:extLst>
              <a:ext uri="{FF2B5EF4-FFF2-40B4-BE49-F238E27FC236}">
                <a16:creationId xmlns:a16="http://schemas.microsoft.com/office/drawing/2014/main" id="{D8804D22-6D71-447A-913C-BB3274964C80}"/>
              </a:ext>
            </a:extLst>
          </p:cNvPr>
          <p:cNvSpPr txBox="1"/>
          <p:nvPr/>
        </p:nvSpPr>
        <p:spPr>
          <a:xfrm>
            <a:off x="2773810" y="1276139"/>
            <a:ext cx="1972637" cy="830997"/>
          </a:xfrm>
          <a:prstGeom prst="rect">
            <a:avLst/>
          </a:prstGeom>
          <a:noFill/>
        </p:spPr>
        <p:txBody>
          <a:bodyPr wrap="square" rtlCol="0">
            <a:spAutoFit/>
          </a:bodyPr>
          <a:lstStyle/>
          <a:p>
            <a:pPr algn="ctr"/>
            <a:r>
              <a:rPr lang="en-US" sz="2400" b="1" dirty="0"/>
              <a:t>Responsive &amp; Voids Works</a:t>
            </a:r>
            <a:endParaRPr lang="en-GB" sz="2400" b="1" dirty="0"/>
          </a:p>
        </p:txBody>
      </p:sp>
      <p:sp>
        <p:nvSpPr>
          <p:cNvPr id="14" name="TextBox 13">
            <a:extLst>
              <a:ext uri="{FF2B5EF4-FFF2-40B4-BE49-F238E27FC236}">
                <a16:creationId xmlns:a16="http://schemas.microsoft.com/office/drawing/2014/main" id="{7DD9835F-979F-420C-A568-A63FA7E862DC}"/>
              </a:ext>
            </a:extLst>
          </p:cNvPr>
          <p:cNvSpPr txBox="1"/>
          <p:nvPr/>
        </p:nvSpPr>
        <p:spPr>
          <a:xfrm>
            <a:off x="539822" y="2423160"/>
            <a:ext cx="1974994" cy="3600986"/>
          </a:xfrm>
          <a:prstGeom prst="rect">
            <a:avLst/>
          </a:prstGeom>
          <a:noFill/>
        </p:spPr>
        <p:txBody>
          <a:bodyPr wrap="square" rtlCol="0">
            <a:spAutoFit/>
          </a:bodyPr>
          <a:lstStyle/>
          <a:p>
            <a:r>
              <a:rPr lang="en-US" sz="2000" dirty="0"/>
              <a:t>Rent Collection &amp; Arrears </a:t>
            </a:r>
            <a:r>
              <a:rPr lang="en-US" sz="1400" dirty="0"/>
              <a:t>(ex rent/service charge accounting)</a:t>
            </a:r>
          </a:p>
          <a:p>
            <a:r>
              <a:rPr lang="en-US" sz="2000" dirty="0"/>
              <a:t>Tenancy Management</a:t>
            </a:r>
          </a:p>
          <a:p>
            <a:r>
              <a:rPr lang="en-US" sz="2000" dirty="0"/>
              <a:t>Lettings</a:t>
            </a:r>
          </a:p>
          <a:p>
            <a:r>
              <a:rPr lang="en-US" sz="2000" dirty="0"/>
              <a:t>ASB </a:t>
            </a:r>
          </a:p>
          <a:p>
            <a:r>
              <a:rPr lang="en-US" sz="2000" dirty="0"/>
              <a:t>Resident Involvement</a:t>
            </a:r>
          </a:p>
          <a:p>
            <a:r>
              <a:rPr lang="en-US" sz="2000" dirty="0"/>
              <a:t>Estate services </a:t>
            </a:r>
            <a:r>
              <a:rPr lang="en-US" sz="1400" dirty="0"/>
              <a:t>(client side)</a:t>
            </a:r>
            <a:endParaRPr lang="en-GB" sz="1400" dirty="0"/>
          </a:p>
        </p:txBody>
      </p:sp>
      <p:sp>
        <p:nvSpPr>
          <p:cNvPr id="16" name="TextBox 15">
            <a:extLst>
              <a:ext uri="{FF2B5EF4-FFF2-40B4-BE49-F238E27FC236}">
                <a16:creationId xmlns:a16="http://schemas.microsoft.com/office/drawing/2014/main" id="{C5B0D40B-24F4-46F9-B3C7-874258A09B90}"/>
              </a:ext>
            </a:extLst>
          </p:cNvPr>
          <p:cNvSpPr txBox="1"/>
          <p:nvPr/>
        </p:nvSpPr>
        <p:spPr>
          <a:xfrm>
            <a:off x="2794356" y="2423160"/>
            <a:ext cx="1974994" cy="3231654"/>
          </a:xfrm>
          <a:prstGeom prst="rect">
            <a:avLst/>
          </a:prstGeom>
          <a:noFill/>
        </p:spPr>
        <p:txBody>
          <a:bodyPr wrap="square" rtlCol="0">
            <a:spAutoFit/>
          </a:bodyPr>
          <a:lstStyle/>
          <a:p>
            <a:r>
              <a:rPr lang="en-US" sz="2000" dirty="0"/>
              <a:t>All costs ref responsive &amp; standard void works </a:t>
            </a:r>
            <a:r>
              <a:rPr lang="en-US" sz="2000" dirty="0" err="1"/>
              <a:t>inc</a:t>
            </a:r>
            <a:r>
              <a:rPr lang="en-US" sz="2000" dirty="0"/>
              <a:t> contractor &amp; client side.</a:t>
            </a:r>
          </a:p>
          <a:p>
            <a:endParaRPr lang="en-US" sz="2000" dirty="0"/>
          </a:p>
          <a:p>
            <a:r>
              <a:rPr lang="en-US" sz="1600" dirty="0"/>
              <a:t>So staff taking repairs calls included as well as </a:t>
            </a:r>
            <a:r>
              <a:rPr lang="en-US" sz="1600" dirty="0" err="1"/>
              <a:t>labour</a:t>
            </a:r>
            <a:r>
              <a:rPr lang="en-US" sz="1600" dirty="0"/>
              <a:t> &amp; materials.</a:t>
            </a:r>
            <a:endParaRPr lang="en-GB" sz="1600" dirty="0"/>
          </a:p>
        </p:txBody>
      </p:sp>
      <p:sp>
        <p:nvSpPr>
          <p:cNvPr id="17" name="TextBox 16">
            <a:extLst>
              <a:ext uri="{FF2B5EF4-FFF2-40B4-BE49-F238E27FC236}">
                <a16:creationId xmlns:a16="http://schemas.microsoft.com/office/drawing/2014/main" id="{0E86F0E7-FCC3-49BA-96CF-9BD7DD5C08FF}"/>
              </a:ext>
            </a:extLst>
          </p:cNvPr>
          <p:cNvSpPr txBox="1"/>
          <p:nvPr/>
        </p:nvSpPr>
        <p:spPr>
          <a:xfrm>
            <a:off x="4932023" y="2423160"/>
            <a:ext cx="1974994" cy="3170099"/>
          </a:xfrm>
          <a:prstGeom prst="rect">
            <a:avLst/>
          </a:prstGeom>
          <a:noFill/>
        </p:spPr>
        <p:txBody>
          <a:bodyPr wrap="square" rtlCol="0">
            <a:spAutoFit/>
          </a:bodyPr>
          <a:lstStyle/>
          <a:p>
            <a:r>
              <a:rPr lang="en-US" sz="2000" dirty="0"/>
              <a:t>All costs ref MW &amp; cyclical </a:t>
            </a:r>
            <a:r>
              <a:rPr lang="en-US" sz="2000" dirty="0" err="1">
                <a:solidFill>
                  <a:srgbClr val="FF0000"/>
                </a:solidFill>
              </a:rPr>
              <a:t>inc</a:t>
            </a:r>
            <a:r>
              <a:rPr lang="en-US" sz="2000" dirty="0">
                <a:solidFill>
                  <a:srgbClr val="FF0000"/>
                </a:solidFill>
              </a:rPr>
              <a:t> Capital spend </a:t>
            </a:r>
            <a:r>
              <a:rPr lang="en-US" sz="2000" dirty="0"/>
              <a:t>and contractor &amp; client side.</a:t>
            </a:r>
          </a:p>
          <a:p>
            <a:endParaRPr lang="en-US" sz="2000" dirty="0"/>
          </a:p>
          <a:p>
            <a:r>
              <a:rPr lang="en-US" sz="1600" dirty="0"/>
              <a:t>So staff involved in </a:t>
            </a:r>
            <a:r>
              <a:rPr lang="en-US" sz="1600" dirty="0" err="1"/>
              <a:t>programme</a:t>
            </a:r>
            <a:r>
              <a:rPr lang="en-US" sz="1600" dirty="0"/>
              <a:t> management &amp; stock included as well as works</a:t>
            </a:r>
            <a:endParaRPr lang="en-GB" sz="1600" dirty="0"/>
          </a:p>
        </p:txBody>
      </p:sp>
      <p:sp>
        <p:nvSpPr>
          <p:cNvPr id="18" name="TextBox 17">
            <a:extLst>
              <a:ext uri="{FF2B5EF4-FFF2-40B4-BE49-F238E27FC236}">
                <a16:creationId xmlns:a16="http://schemas.microsoft.com/office/drawing/2014/main" id="{580D0B18-2682-4ECA-915E-A4E88205B7F2}"/>
              </a:ext>
            </a:extLst>
          </p:cNvPr>
          <p:cNvSpPr txBox="1"/>
          <p:nvPr/>
        </p:nvSpPr>
        <p:spPr>
          <a:xfrm>
            <a:off x="7163014" y="2423160"/>
            <a:ext cx="2089506" cy="3231654"/>
          </a:xfrm>
          <a:prstGeom prst="rect">
            <a:avLst/>
          </a:prstGeom>
          <a:noFill/>
        </p:spPr>
        <p:txBody>
          <a:bodyPr wrap="square" rtlCol="0">
            <a:spAutoFit/>
          </a:bodyPr>
          <a:lstStyle/>
          <a:p>
            <a:r>
              <a:rPr lang="en-US" sz="2000" b="1" dirty="0"/>
              <a:t>Back office costs</a:t>
            </a:r>
            <a:r>
              <a:rPr lang="en-US" sz="2000" dirty="0"/>
              <a:t>:</a:t>
            </a:r>
          </a:p>
          <a:p>
            <a:r>
              <a:rPr lang="en-US" sz="2000" dirty="0"/>
              <a:t>-Office premises</a:t>
            </a:r>
          </a:p>
          <a:p>
            <a:r>
              <a:rPr lang="en-US" sz="2000" dirty="0"/>
              <a:t>-Finance</a:t>
            </a:r>
          </a:p>
          <a:p>
            <a:r>
              <a:rPr lang="en-US" sz="2000" dirty="0"/>
              <a:t>-IT</a:t>
            </a:r>
          </a:p>
          <a:p>
            <a:r>
              <a:rPr lang="en-US" sz="2000" dirty="0"/>
              <a:t>-Central services </a:t>
            </a:r>
            <a:r>
              <a:rPr lang="en-US" sz="1600" dirty="0" err="1"/>
              <a:t>inc</a:t>
            </a:r>
            <a:r>
              <a:rPr lang="en-US" sz="1600" dirty="0"/>
              <a:t> HR, </a:t>
            </a:r>
            <a:r>
              <a:rPr lang="en-US" sz="1600" dirty="0" err="1"/>
              <a:t>PR,front</a:t>
            </a:r>
            <a:r>
              <a:rPr lang="en-US" sz="1600" dirty="0"/>
              <a:t> of house reception, Co. Sec,  performance staff</a:t>
            </a:r>
          </a:p>
          <a:p>
            <a:endParaRPr lang="en-US" sz="2000" dirty="0"/>
          </a:p>
          <a:p>
            <a:endParaRPr lang="en-US" sz="2000" dirty="0"/>
          </a:p>
          <a:p>
            <a:r>
              <a:rPr lang="en-US" sz="1600" dirty="0"/>
              <a:t>CEO goes here</a:t>
            </a:r>
            <a:endParaRPr lang="en-GB" sz="1600" dirty="0"/>
          </a:p>
        </p:txBody>
      </p:sp>
      <p:sp>
        <p:nvSpPr>
          <p:cNvPr id="19" name="TextBox 18">
            <a:extLst>
              <a:ext uri="{FF2B5EF4-FFF2-40B4-BE49-F238E27FC236}">
                <a16:creationId xmlns:a16="http://schemas.microsoft.com/office/drawing/2014/main" id="{2F6983DB-01B6-4F87-BA83-502EC1D2F1B0}"/>
              </a:ext>
            </a:extLst>
          </p:cNvPr>
          <p:cNvSpPr txBox="1"/>
          <p:nvPr/>
        </p:nvSpPr>
        <p:spPr>
          <a:xfrm>
            <a:off x="9629025" y="2376994"/>
            <a:ext cx="2089506" cy="3262432"/>
          </a:xfrm>
          <a:prstGeom prst="rect">
            <a:avLst/>
          </a:prstGeom>
          <a:noFill/>
        </p:spPr>
        <p:txBody>
          <a:bodyPr wrap="square" rtlCol="0">
            <a:spAutoFit/>
          </a:bodyPr>
          <a:lstStyle/>
          <a:p>
            <a:r>
              <a:rPr lang="en-US" sz="2000" b="1" dirty="0"/>
              <a:t>All costs related to</a:t>
            </a:r>
            <a:r>
              <a:rPr lang="en-US" sz="2000" dirty="0"/>
              <a:t>: </a:t>
            </a:r>
          </a:p>
          <a:p>
            <a:r>
              <a:rPr lang="en-US" sz="2000" dirty="0"/>
              <a:t>-Estate services </a:t>
            </a:r>
            <a:r>
              <a:rPr lang="en-US" sz="1400" dirty="0"/>
              <a:t>(contractor side)</a:t>
            </a:r>
          </a:p>
          <a:p>
            <a:r>
              <a:rPr lang="en-US" sz="2000" dirty="0"/>
              <a:t>-Support/Care </a:t>
            </a:r>
          </a:p>
          <a:p>
            <a:r>
              <a:rPr lang="en-US" sz="2000" dirty="0"/>
              <a:t>-Development</a:t>
            </a:r>
          </a:p>
          <a:p>
            <a:r>
              <a:rPr lang="en-US" sz="2000" dirty="0"/>
              <a:t>-Community investment</a:t>
            </a:r>
            <a:endParaRPr lang="en-US" sz="1400" dirty="0"/>
          </a:p>
          <a:p>
            <a:endParaRPr lang="en-US" sz="2000" dirty="0"/>
          </a:p>
          <a:p>
            <a:r>
              <a:rPr lang="en-US" sz="1600" dirty="0"/>
              <a:t>Plus </a:t>
            </a:r>
            <a:r>
              <a:rPr lang="en-US" sz="1600" b="1" dirty="0"/>
              <a:t>reconciling</a:t>
            </a:r>
            <a:r>
              <a:rPr lang="en-US" sz="1600" dirty="0"/>
              <a:t> items like depreciation</a:t>
            </a:r>
            <a:endParaRPr lang="en-GB" sz="1600" dirty="0"/>
          </a:p>
        </p:txBody>
      </p:sp>
    </p:spTree>
    <p:extLst>
      <p:ext uri="{BB962C8B-B14F-4D97-AF65-F5344CB8AC3E}">
        <p14:creationId xmlns:p14="http://schemas.microsoft.com/office/powerpoint/2010/main" val="38565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AF02-E81B-4E39-8817-2C451E03B7A3}"/>
              </a:ext>
            </a:extLst>
          </p:cNvPr>
          <p:cNvSpPr>
            <a:spLocks noGrp="1"/>
          </p:cNvSpPr>
          <p:nvPr>
            <p:ph type="title"/>
          </p:nvPr>
        </p:nvSpPr>
        <p:spPr>
          <a:xfrm>
            <a:off x="211477" y="159642"/>
            <a:ext cx="10515600" cy="898596"/>
          </a:xfrm>
        </p:spPr>
        <p:txBody>
          <a:bodyPr/>
          <a:lstStyle/>
          <a:p>
            <a:r>
              <a:rPr lang="en-US" dirty="0"/>
              <a:t>About Acuity cost metrics</a:t>
            </a:r>
            <a:endParaRPr lang="en-GB" dirty="0"/>
          </a:p>
        </p:txBody>
      </p:sp>
      <p:sp>
        <p:nvSpPr>
          <p:cNvPr id="3" name="Content Placeholder 2">
            <a:extLst>
              <a:ext uri="{FF2B5EF4-FFF2-40B4-BE49-F238E27FC236}">
                <a16:creationId xmlns:a16="http://schemas.microsoft.com/office/drawing/2014/main" id="{834281AA-8CCC-477C-9CC4-E5C2B7505AEF}"/>
              </a:ext>
            </a:extLst>
          </p:cNvPr>
          <p:cNvSpPr>
            <a:spLocks noGrp="1"/>
          </p:cNvSpPr>
          <p:nvPr>
            <p:ph idx="1"/>
          </p:nvPr>
        </p:nvSpPr>
        <p:spPr>
          <a:xfrm>
            <a:off x="211477" y="1294544"/>
            <a:ext cx="11698872" cy="5239820"/>
          </a:xfrm>
        </p:spPr>
        <p:txBody>
          <a:bodyPr>
            <a:normAutofit fontScale="92500" lnSpcReduction="10000"/>
          </a:bodyPr>
          <a:lstStyle/>
          <a:p>
            <a:r>
              <a:rPr lang="en-US" dirty="0"/>
              <a:t>with exception of </a:t>
            </a:r>
            <a:r>
              <a:rPr lang="en-US" dirty="0">
                <a:solidFill>
                  <a:srgbClr val="FF0000"/>
                </a:solidFill>
              </a:rPr>
              <a:t>capital spend </a:t>
            </a:r>
            <a:r>
              <a:rPr lang="en-US" dirty="0"/>
              <a:t>in MW &amp; Cyclical, all costs should = total operating costs (</a:t>
            </a:r>
            <a:r>
              <a:rPr lang="en-US" dirty="0" err="1"/>
              <a:t>ie</a:t>
            </a:r>
            <a:r>
              <a:rPr lang="en-US" dirty="0"/>
              <a:t> all costs should be allocated somewhere)</a:t>
            </a:r>
          </a:p>
          <a:p>
            <a:r>
              <a:rPr lang="en-US" dirty="0"/>
              <a:t>5</a:t>
            </a:r>
            <a:r>
              <a:rPr lang="en-US" baseline="30000" dirty="0"/>
              <a:t>th</a:t>
            </a:r>
            <a:r>
              <a:rPr lang="en-US" dirty="0"/>
              <a:t> pot (other) - not benchmarkable due to differences in biz model, financing, mission and stock profile – so set aside</a:t>
            </a:r>
          </a:p>
          <a:p>
            <a:r>
              <a:rPr lang="en-US" dirty="0"/>
              <a:t>two principal cost types</a:t>
            </a:r>
          </a:p>
          <a:p>
            <a:pPr lvl="1"/>
            <a:r>
              <a:rPr lang="en-US" b="1" dirty="0"/>
              <a:t>non-pay costs </a:t>
            </a:r>
            <a:r>
              <a:rPr lang="en-US" dirty="0"/>
              <a:t>generally straightforward to allocate from your internal cost structure</a:t>
            </a:r>
          </a:p>
          <a:p>
            <a:pPr lvl="1"/>
            <a:r>
              <a:rPr lang="en-US" b="1" dirty="0"/>
              <a:t>employee costs </a:t>
            </a:r>
            <a:r>
              <a:rPr lang="en-US" dirty="0"/>
              <a:t>may be more difficult</a:t>
            </a:r>
          </a:p>
          <a:p>
            <a:pPr lvl="2"/>
            <a:r>
              <a:rPr lang="en-US" dirty="0"/>
              <a:t>many staff at big HAs simply fall into one of the 5 pots</a:t>
            </a:r>
          </a:p>
          <a:p>
            <a:pPr lvl="2"/>
            <a:r>
              <a:rPr lang="en-US" dirty="0"/>
              <a:t>but smaller HAs staff range across activities</a:t>
            </a:r>
          </a:p>
          <a:p>
            <a:pPr lvl="2"/>
            <a:r>
              <a:rPr lang="en-US" dirty="0"/>
              <a:t>so, apportion based on time spent on respective activities </a:t>
            </a:r>
          </a:p>
          <a:p>
            <a:pPr lvl="3"/>
            <a:r>
              <a:rPr lang="en-US" b="1" dirty="0"/>
              <a:t>roughly!</a:t>
            </a:r>
            <a:r>
              <a:rPr lang="en-US" dirty="0"/>
              <a:t> Don’t agonise – material matters, marginal is irrelevant</a:t>
            </a:r>
          </a:p>
          <a:p>
            <a:r>
              <a:rPr lang="en-US" dirty="0"/>
              <a:t>Q. why is overheads expressed as % turnover and not per unit?</a:t>
            </a:r>
          </a:p>
          <a:p>
            <a:r>
              <a:rPr lang="en-US" dirty="0"/>
              <a:t>A. some biz models have significant activity that is divorced from unit #s managed but impact overhead costs, </a:t>
            </a:r>
            <a:r>
              <a:rPr lang="en-US" dirty="0" err="1"/>
              <a:t>eg</a:t>
            </a:r>
            <a:r>
              <a:rPr lang="en-US" dirty="0"/>
              <a:t> floating support, extensive community work</a:t>
            </a:r>
            <a:endParaRPr lang="en-GB" dirty="0"/>
          </a:p>
        </p:txBody>
      </p:sp>
    </p:spTree>
    <p:extLst>
      <p:ext uri="{BB962C8B-B14F-4D97-AF65-F5344CB8AC3E}">
        <p14:creationId xmlns:p14="http://schemas.microsoft.com/office/powerpoint/2010/main" val="393537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1DC7C6-77E8-4155-95B0-AF8979D3FDC6}"/>
              </a:ext>
            </a:extLst>
          </p:cNvPr>
          <p:cNvSpPr>
            <a:spLocks noGrp="1"/>
          </p:cNvSpPr>
          <p:nvPr>
            <p:ph type="title"/>
          </p:nvPr>
        </p:nvSpPr>
        <p:spPr>
          <a:xfrm>
            <a:off x="578370" y="2048951"/>
            <a:ext cx="3669161" cy="2760098"/>
          </a:xfrm>
        </p:spPr>
        <p:txBody>
          <a:bodyPr>
            <a:normAutofit/>
          </a:bodyPr>
          <a:lstStyle/>
          <a:p>
            <a:r>
              <a:rPr lang="en-US">
                <a:solidFill>
                  <a:srgbClr val="FFFFFF"/>
                </a:solidFill>
              </a:rPr>
              <a:t>Agenda</a:t>
            </a:r>
            <a:endParaRPr lang="en-GB">
              <a:solidFill>
                <a:srgbClr val="FFFFFF"/>
              </a:solidFill>
            </a:endParaRPr>
          </a:p>
        </p:txBody>
      </p:sp>
      <p:sp>
        <p:nvSpPr>
          <p:cNvPr id="3" name="Content Placeholder 2">
            <a:extLst>
              <a:ext uri="{FF2B5EF4-FFF2-40B4-BE49-F238E27FC236}">
                <a16:creationId xmlns:a16="http://schemas.microsoft.com/office/drawing/2014/main" id="{7CEE1DA1-6CFD-4D6C-AA45-377E78E1441D}"/>
              </a:ext>
            </a:extLst>
          </p:cNvPr>
          <p:cNvSpPr>
            <a:spLocks noGrp="1"/>
          </p:cNvSpPr>
          <p:nvPr>
            <p:ph idx="1"/>
          </p:nvPr>
        </p:nvSpPr>
        <p:spPr>
          <a:xfrm>
            <a:off x="6109892" y="942975"/>
            <a:ext cx="5642322" cy="5372099"/>
          </a:xfrm>
        </p:spPr>
        <p:txBody>
          <a:bodyPr anchor="ctr">
            <a:normAutofit/>
          </a:bodyPr>
          <a:lstStyle/>
          <a:p>
            <a:pPr marL="0" indent="0">
              <a:buNone/>
            </a:pPr>
            <a:r>
              <a:rPr lang="en-US" sz="2400" dirty="0">
                <a:solidFill>
                  <a:srgbClr val="000000"/>
                </a:solidFill>
              </a:rPr>
              <a:t>1) Benchmarking basics – reminder</a:t>
            </a:r>
          </a:p>
          <a:p>
            <a:pPr marL="0" indent="0">
              <a:buNone/>
            </a:pPr>
            <a:endParaRPr lang="en-US" sz="2400" dirty="0">
              <a:solidFill>
                <a:srgbClr val="000000"/>
              </a:solidFill>
            </a:endParaRPr>
          </a:p>
          <a:p>
            <a:pPr marL="0" indent="0">
              <a:buNone/>
            </a:pPr>
            <a:r>
              <a:rPr lang="en-US" sz="2400" dirty="0">
                <a:solidFill>
                  <a:srgbClr val="000000"/>
                </a:solidFill>
              </a:rPr>
              <a:t>2) Sector metrics: how they relate (&amp; a bit about VFM)</a:t>
            </a:r>
          </a:p>
          <a:p>
            <a:pPr marL="0" indent="0">
              <a:buNone/>
            </a:pPr>
            <a:endParaRPr lang="en-US" sz="2400" dirty="0">
              <a:solidFill>
                <a:srgbClr val="000000"/>
              </a:solidFill>
            </a:endParaRPr>
          </a:p>
          <a:p>
            <a:pPr marL="0" indent="0">
              <a:buNone/>
            </a:pPr>
            <a:r>
              <a:rPr lang="en-US" sz="2400" dirty="0">
                <a:solidFill>
                  <a:srgbClr val="000000"/>
                </a:solidFill>
              </a:rPr>
              <a:t>3) 4 key Acuity cost metrics</a:t>
            </a:r>
          </a:p>
          <a:p>
            <a:pPr marL="0" indent="0">
              <a:buNone/>
            </a:pPr>
            <a:endParaRPr lang="en-US" sz="2400" dirty="0">
              <a:solidFill>
                <a:srgbClr val="000000"/>
              </a:solidFill>
            </a:endParaRPr>
          </a:p>
          <a:p>
            <a:pPr marL="0" indent="0">
              <a:buNone/>
            </a:pPr>
            <a:r>
              <a:rPr lang="en-US" sz="2400" dirty="0">
                <a:solidFill>
                  <a:srgbClr val="000000"/>
                </a:solidFill>
              </a:rPr>
              <a:t>4) Regulatory metrics</a:t>
            </a:r>
          </a:p>
          <a:p>
            <a:pPr marL="0" indent="0">
              <a:buNone/>
            </a:pPr>
            <a:endParaRPr lang="en-US" sz="2400" dirty="0">
              <a:solidFill>
                <a:srgbClr val="000000"/>
              </a:solidFill>
            </a:endParaRPr>
          </a:p>
          <a:p>
            <a:pPr marL="0" indent="0">
              <a:buNone/>
            </a:pPr>
            <a:r>
              <a:rPr lang="en-US" sz="2400" dirty="0">
                <a:solidFill>
                  <a:srgbClr val="000000"/>
                </a:solidFill>
              </a:rPr>
              <a:t>Put away any sharp objects now</a:t>
            </a:r>
          </a:p>
          <a:p>
            <a:pPr marL="0" indent="0">
              <a:buNone/>
            </a:pPr>
            <a:endParaRPr lang="en-US" sz="2400" dirty="0">
              <a:solidFill>
                <a:srgbClr val="000000"/>
              </a:solidFill>
            </a:endParaRPr>
          </a:p>
          <a:p>
            <a:endParaRPr lang="en-GB" sz="2400" dirty="0">
              <a:solidFill>
                <a:srgbClr val="000000"/>
              </a:solidFill>
            </a:endParaRPr>
          </a:p>
        </p:txBody>
      </p:sp>
    </p:spTree>
    <p:extLst>
      <p:ext uri="{BB962C8B-B14F-4D97-AF65-F5344CB8AC3E}">
        <p14:creationId xmlns:p14="http://schemas.microsoft.com/office/powerpoint/2010/main" val="60920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66E9F-BFBF-4CAB-BE56-755FF97001DB}"/>
              </a:ext>
            </a:extLst>
          </p:cNvPr>
          <p:cNvSpPr>
            <a:spLocks noGrp="1"/>
          </p:cNvSpPr>
          <p:nvPr>
            <p:ph idx="1"/>
          </p:nvPr>
        </p:nvSpPr>
        <p:spPr>
          <a:xfrm>
            <a:off x="259465" y="1006997"/>
            <a:ext cx="11373092" cy="5764193"/>
          </a:xfrm>
        </p:spPr>
        <p:txBody>
          <a:bodyPr>
            <a:normAutofit fontScale="77500" lnSpcReduction="20000"/>
          </a:bodyPr>
          <a:lstStyle/>
          <a:p>
            <a:pPr marL="457200" lvl="1" indent="0">
              <a:buNone/>
            </a:pPr>
            <a:r>
              <a:rPr lang="en-US" u="sng" dirty="0">
                <a:solidFill>
                  <a:srgbClr val="FF0000"/>
                </a:solidFill>
              </a:rPr>
              <a:t>total direct costs of [activity] of managed stock</a:t>
            </a:r>
          </a:p>
          <a:p>
            <a:pPr marL="457200" lvl="1" indent="0">
              <a:buNone/>
            </a:pPr>
            <a:r>
              <a:rPr lang="en-US" dirty="0">
                <a:solidFill>
                  <a:srgbClr val="FF0000"/>
                </a:solidFill>
              </a:rPr>
              <a:t>                # units in management</a:t>
            </a:r>
          </a:p>
          <a:p>
            <a:r>
              <a:rPr lang="en-US" dirty="0"/>
              <a:t>‘total direct costs of [activity]’</a:t>
            </a:r>
          </a:p>
          <a:p>
            <a:pPr lvl="1"/>
            <a:r>
              <a:rPr lang="en-US" dirty="0"/>
              <a:t>‘direct’ means excluding associated overhead (hence separate metric)</a:t>
            </a:r>
          </a:p>
          <a:p>
            <a:pPr lvl="1"/>
            <a:r>
              <a:rPr lang="en-US" dirty="0"/>
              <a:t>total </a:t>
            </a:r>
            <a:r>
              <a:rPr lang="en-US" b="1" dirty="0"/>
              <a:t>staff costs </a:t>
            </a:r>
            <a:r>
              <a:rPr lang="en-US" dirty="0" err="1"/>
              <a:t>inc</a:t>
            </a:r>
            <a:r>
              <a:rPr lang="en-US" dirty="0"/>
              <a:t> NI, pension &amp; on-costs</a:t>
            </a:r>
          </a:p>
          <a:p>
            <a:pPr lvl="1"/>
            <a:r>
              <a:rPr lang="en-US" dirty="0"/>
              <a:t>all </a:t>
            </a:r>
            <a:r>
              <a:rPr lang="en-US" b="1" dirty="0"/>
              <a:t>non-pay</a:t>
            </a:r>
            <a:r>
              <a:rPr lang="en-US" dirty="0"/>
              <a:t> costs </a:t>
            </a:r>
          </a:p>
          <a:p>
            <a:pPr lvl="1"/>
            <a:r>
              <a:rPr lang="en-US" dirty="0"/>
              <a:t>exhaustive list types of staff &amp; non-pay cost provided in definitions &amp; </a:t>
            </a:r>
            <a:r>
              <a:rPr lang="en-GB" dirty="0">
                <a:hlinkClick r:id="rId2"/>
              </a:rPr>
              <a:t>guidance doc </a:t>
            </a:r>
            <a:endParaRPr lang="en-US" dirty="0"/>
          </a:p>
          <a:p>
            <a:r>
              <a:rPr lang="en-US" dirty="0"/>
              <a:t>don’t apportion CEO across activity – CEO is an overhead!</a:t>
            </a:r>
          </a:p>
          <a:p>
            <a:r>
              <a:rPr lang="en-US" dirty="0"/>
              <a:t>‘Other’ pot– remember, includes support/care, estate services (contractor) &amp; community investment activity so that we may exclude them from CPPs. </a:t>
            </a:r>
          </a:p>
          <a:p>
            <a:r>
              <a:rPr lang="en-US" dirty="0"/>
              <a:t>Other ‘Other’ pot items include reconciling items</a:t>
            </a:r>
          </a:p>
          <a:p>
            <a:pPr lvl="1"/>
            <a:r>
              <a:rPr lang="en-US" dirty="0"/>
              <a:t>one-off redundancy cost</a:t>
            </a:r>
          </a:p>
          <a:p>
            <a:pPr lvl="1"/>
            <a:r>
              <a:rPr lang="en-US" dirty="0"/>
              <a:t>one-off pension deficit funding</a:t>
            </a:r>
          </a:p>
          <a:p>
            <a:pPr lvl="1"/>
            <a:r>
              <a:rPr lang="en-US" dirty="0"/>
              <a:t>loan fees/financing arrangements</a:t>
            </a:r>
          </a:p>
          <a:p>
            <a:pPr lvl="1"/>
            <a:r>
              <a:rPr lang="en-US" dirty="0"/>
              <a:t>charges for bad debt</a:t>
            </a:r>
          </a:p>
          <a:p>
            <a:pPr lvl="1"/>
            <a:r>
              <a:rPr lang="en-US" dirty="0"/>
              <a:t>charitable donations</a:t>
            </a:r>
          </a:p>
          <a:p>
            <a:pPr lvl="1"/>
            <a:r>
              <a:rPr lang="en-US" dirty="0"/>
              <a:t>depreciation of housing stock</a:t>
            </a:r>
          </a:p>
          <a:p>
            <a:pPr lvl="1"/>
            <a:r>
              <a:rPr lang="en-US" dirty="0"/>
              <a:t>impairment</a:t>
            </a:r>
          </a:p>
          <a:p>
            <a:pPr lvl="1"/>
            <a:r>
              <a:rPr lang="en-US" dirty="0"/>
              <a:t>cost of sales</a:t>
            </a:r>
          </a:p>
          <a:p>
            <a:pPr lvl="1"/>
            <a:r>
              <a:rPr lang="en-US" dirty="0"/>
              <a:t>any other costs not part of ongoing operating expense</a:t>
            </a:r>
          </a:p>
          <a:p>
            <a:endParaRPr lang="en-GB" dirty="0"/>
          </a:p>
        </p:txBody>
      </p:sp>
      <p:sp>
        <p:nvSpPr>
          <p:cNvPr id="4" name="Title 1">
            <a:extLst>
              <a:ext uri="{FF2B5EF4-FFF2-40B4-BE49-F238E27FC236}">
                <a16:creationId xmlns:a16="http://schemas.microsoft.com/office/drawing/2014/main" id="{4F6EE74E-0F75-41D2-A603-E6B4701A7E18}"/>
              </a:ext>
            </a:extLst>
          </p:cNvPr>
          <p:cNvSpPr>
            <a:spLocks noGrp="1"/>
          </p:cNvSpPr>
          <p:nvPr>
            <p:ph type="title"/>
          </p:nvPr>
        </p:nvSpPr>
        <p:spPr>
          <a:xfrm>
            <a:off x="259465" y="179930"/>
            <a:ext cx="10515600" cy="827067"/>
          </a:xfrm>
        </p:spPr>
        <p:txBody>
          <a:bodyPr/>
          <a:lstStyle/>
          <a:p>
            <a:r>
              <a:rPr lang="en-US" dirty="0"/>
              <a:t>3 CPP metrics (&amp; the Other pot)</a:t>
            </a:r>
            <a:endParaRPr lang="en-GB" dirty="0"/>
          </a:p>
        </p:txBody>
      </p:sp>
    </p:spTree>
    <p:extLst>
      <p:ext uri="{BB962C8B-B14F-4D97-AF65-F5344CB8AC3E}">
        <p14:creationId xmlns:p14="http://schemas.microsoft.com/office/powerpoint/2010/main" val="2906416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2876-26FE-459C-9B9B-008A9BB87C16}"/>
              </a:ext>
            </a:extLst>
          </p:cNvPr>
          <p:cNvSpPr>
            <a:spLocks noGrp="1"/>
          </p:cNvSpPr>
          <p:nvPr>
            <p:ph type="title"/>
          </p:nvPr>
        </p:nvSpPr>
        <p:spPr>
          <a:xfrm>
            <a:off x="143719" y="122057"/>
            <a:ext cx="10515600" cy="919665"/>
          </a:xfrm>
        </p:spPr>
        <p:txBody>
          <a:bodyPr/>
          <a:lstStyle/>
          <a:p>
            <a:r>
              <a:rPr lang="en-US" dirty="0"/>
              <a:t>Overheads</a:t>
            </a:r>
            <a:endParaRPr lang="en-GB" dirty="0"/>
          </a:p>
        </p:txBody>
      </p:sp>
      <p:sp>
        <p:nvSpPr>
          <p:cNvPr id="3" name="Content Placeholder 2">
            <a:extLst>
              <a:ext uri="{FF2B5EF4-FFF2-40B4-BE49-F238E27FC236}">
                <a16:creationId xmlns:a16="http://schemas.microsoft.com/office/drawing/2014/main" id="{9907B459-7A1F-4296-B940-6950EF48148E}"/>
              </a:ext>
            </a:extLst>
          </p:cNvPr>
          <p:cNvSpPr>
            <a:spLocks noGrp="1"/>
          </p:cNvSpPr>
          <p:nvPr>
            <p:ph idx="1"/>
          </p:nvPr>
        </p:nvSpPr>
        <p:spPr>
          <a:xfrm>
            <a:off x="340487" y="1131143"/>
            <a:ext cx="11430965" cy="5604800"/>
          </a:xfrm>
        </p:spPr>
        <p:txBody>
          <a:bodyPr>
            <a:normAutofit fontScale="92500" lnSpcReduction="20000"/>
          </a:bodyPr>
          <a:lstStyle/>
          <a:p>
            <a:pPr marL="457200" lvl="1" indent="0">
              <a:buNone/>
            </a:pPr>
            <a:r>
              <a:rPr lang="en-US" u="sng" dirty="0">
                <a:solidFill>
                  <a:srgbClr val="FF0000"/>
                </a:solidFill>
              </a:rPr>
              <a:t>total cost of overheads </a:t>
            </a:r>
            <a:r>
              <a:rPr lang="en-US" dirty="0">
                <a:solidFill>
                  <a:srgbClr val="FF0000"/>
                </a:solidFill>
              </a:rPr>
              <a:t>     x    100</a:t>
            </a:r>
          </a:p>
          <a:p>
            <a:pPr marL="457200" lvl="1" indent="0">
              <a:buNone/>
            </a:pPr>
            <a:r>
              <a:rPr lang="en-US" dirty="0">
                <a:solidFill>
                  <a:srgbClr val="FF0000"/>
                </a:solidFill>
              </a:rPr>
              <a:t>    adjusted turnover</a:t>
            </a:r>
          </a:p>
          <a:p>
            <a:r>
              <a:rPr lang="en-US" dirty="0"/>
              <a:t>‘total costs ‘</a:t>
            </a:r>
          </a:p>
          <a:p>
            <a:pPr lvl="1"/>
            <a:r>
              <a:rPr lang="en-US" dirty="0"/>
              <a:t>total staff costs </a:t>
            </a:r>
            <a:r>
              <a:rPr lang="en-US" dirty="0" err="1"/>
              <a:t>inc</a:t>
            </a:r>
            <a:r>
              <a:rPr lang="en-US" dirty="0"/>
              <a:t> NI, pension &amp; on-costs</a:t>
            </a:r>
          </a:p>
          <a:p>
            <a:pPr lvl="1"/>
            <a:r>
              <a:rPr lang="en-US" dirty="0"/>
              <a:t>all non-pay costs </a:t>
            </a:r>
          </a:p>
          <a:p>
            <a:pPr lvl="1"/>
            <a:r>
              <a:rPr lang="en-US" dirty="0"/>
              <a:t>exhaustive list types of staff &amp; non-pay cost provided in definitions &amp; </a:t>
            </a:r>
            <a:r>
              <a:rPr lang="en-GB" dirty="0">
                <a:hlinkClick r:id="rId3"/>
              </a:rPr>
              <a:t>guidance doc </a:t>
            </a:r>
            <a:r>
              <a:rPr lang="en-GB" dirty="0" err="1"/>
              <a:t>eg</a:t>
            </a:r>
            <a:endParaRPr lang="en-GB" dirty="0"/>
          </a:p>
          <a:p>
            <a:pPr lvl="2"/>
            <a:r>
              <a:rPr lang="en-GB" dirty="0"/>
              <a:t>CEO/PA, Corporate Services Directors &amp; Corporate Support Officers</a:t>
            </a:r>
          </a:p>
          <a:p>
            <a:pPr lvl="2"/>
            <a:r>
              <a:rPr lang="en-GB" dirty="0"/>
              <a:t>Office Managers &amp; Front of house receptionists (but not front of house customer service staff)</a:t>
            </a:r>
          </a:p>
          <a:p>
            <a:pPr lvl="2"/>
            <a:r>
              <a:rPr lang="en-GB" dirty="0"/>
              <a:t>IT</a:t>
            </a:r>
          </a:p>
          <a:p>
            <a:pPr lvl="2"/>
            <a:r>
              <a:rPr lang="en-GB" dirty="0"/>
              <a:t>Finance</a:t>
            </a:r>
          </a:p>
          <a:p>
            <a:pPr lvl="2"/>
            <a:r>
              <a:rPr lang="en-GB" dirty="0"/>
              <a:t>HR/Payroll</a:t>
            </a:r>
          </a:p>
          <a:p>
            <a:pPr lvl="2"/>
            <a:r>
              <a:rPr lang="en-GB" dirty="0"/>
              <a:t>Performance management &amp; biz improvement</a:t>
            </a:r>
          </a:p>
          <a:p>
            <a:pPr lvl="2"/>
            <a:r>
              <a:rPr lang="en-GB" dirty="0"/>
              <a:t>PR/marketing</a:t>
            </a:r>
          </a:p>
          <a:p>
            <a:pPr lvl="2"/>
            <a:r>
              <a:rPr lang="en-GB" dirty="0"/>
              <a:t>Co. Sec/Corporate governance</a:t>
            </a:r>
          </a:p>
          <a:p>
            <a:pPr lvl="1"/>
            <a:r>
              <a:rPr lang="en-GB" dirty="0"/>
              <a:t>ditto non-pay </a:t>
            </a:r>
            <a:r>
              <a:rPr lang="en-GB" dirty="0" err="1"/>
              <a:t>eg</a:t>
            </a:r>
            <a:r>
              <a:rPr lang="en-GB" dirty="0"/>
              <a:t> office rents/depreciation, other premises costs (utilities, etc), office supplies, finance costs (audit fees etc), recruitment, training, IT hard &amp; software, etc</a:t>
            </a:r>
          </a:p>
          <a:p>
            <a:r>
              <a:rPr lang="en-GB" dirty="0"/>
              <a:t>‘adjusted turnover’ - </a:t>
            </a:r>
            <a:r>
              <a:rPr lang="en-US" dirty="0"/>
              <a:t>required to avoid biz model skewing from property sales, diversification &amp; in-house DLO </a:t>
            </a:r>
            <a:endParaRPr lang="en-GB" dirty="0"/>
          </a:p>
          <a:p>
            <a:pPr lvl="2"/>
            <a:endParaRPr lang="en-US" dirty="0"/>
          </a:p>
          <a:p>
            <a:pPr lvl="1"/>
            <a:endParaRPr lang="en-US" dirty="0"/>
          </a:p>
          <a:p>
            <a:endParaRPr lang="en-GB" dirty="0"/>
          </a:p>
        </p:txBody>
      </p:sp>
    </p:spTree>
    <p:extLst>
      <p:ext uri="{BB962C8B-B14F-4D97-AF65-F5344CB8AC3E}">
        <p14:creationId xmlns:p14="http://schemas.microsoft.com/office/powerpoint/2010/main" val="219307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BD3A-47D6-48BE-AC10-1E6CC4F20CA8}"/>
              </a:ext>
            </a:extLst>
          </p:cNvPr>
          <p:cNvSpPr>
            <a:spLocks noGrp="1"/>
          </p:cNvSpPr>
          <p:nvPr>
            <p:ph type="title"/>
          </p:nvPr>
        </p:nvSpPr>
        <p:spPr/>
        <p:txBody>
          <a:bodyPr/>
          <a:lstStyle/>
          <a:p>
            <a:r>
              <a:rPr lang="en-US" dirty="0"/>
              <a:t>Regulatory metrics</a:t>
            </a:r>
            <a:endParaRPr lang="en-GB" dirty="0"/>
          </a:p>
        </p:txBody>
      </p:sp>
      <p:sp>
        <p:nvSpPr>
          <p:cNvPr id="3" name="Text Placeholder 2">
            <a:extLst>
              <a:ext uri="{FF2B5EF4-FFF2-40B4-BE49-F238E27FC236}">
                <a16:creationId xmlns:a16="http://schemas.microsoft.com/office/drawing/2014/main" id="{A45452D1-4474-47B5-A333-08496F0B2CD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3250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8457"/>
            <a:ext cx="10972800" cy="922115"/>
          </a:xfrm>
        </p:spPr>
        <p:txBody>
          <a:bodyPr>
            <a:normAutofit/>
          </a:bodyPr>
          <a:lstStyle/>
          <a:p>
            <a:r>
              <a:rPr lang="en-GB" dirty="0"/>
              <a:t>RSH metrics</a:t>
            </a:r>
          </a:p>
        </p:txBody>
      </p:sp>
      <p:sp>
        <p:nvSpPr>
          <p:cNvPr id="3" name="Content Placeholder 2"/>
          <p:cNvSpPr>
            <a:spLocks noGrp="1"/>
          </p:cNvSpPr>
          <p:nvPr>
            <p:ph idx="1"/>
          </p:nvPr>
        </p:nvSpPr>
        <p:spPr>
          <a:xfrm>
            <a:off x="197908" y="1787702"/>
            <a:ext cx="11398284" cy="4860747"/>
          </a:xfrm>
        </p:spPr>
        <p:txBody>
          <a:bodyPr>
            <a:normAutofit fontScale="92500" lnSpcReduction="10000"/>
          </a:bodyPr>
          <a:lstStyle/>
          <a:p>
            <a:r>
              <a:rPr lang="en-GB" dirty="0"/>
              <a:t>represent different facets of value chain</a:t>
            </a:r>
          </a:p>
          <a:p>
            <a:r>
              <a:rPr lang="en-GB" dirty="0"/>
              <a:t>RSH recognise no prescribed metrics can capture ‘what matters’ to all  - hence use of HA’s own metrics</a:t>
            </a:r>
          </a:p>
          <a:p>
            <a:r>
              <a:rPr lang="en-GB" dirty="0"/>
              <a:t>some metrics will expose certain HAs as outliers (especially smaller HAs)</a:t>
            </a:r>
          </a:p>
          <a:p>
            <a:pPr lvl="1"/>
            <a:r>
              <a:rPr lang="en-GB" dirty="0"/>
              <a:t>as much about context as performance?</a:t>
            </a:r>
          </a:p>
          <a:p>
            <a:pPr lvl="1"/>
            <a:r>
              <a:rPr lang="en-GB" dirty="0"/>
              <a:t>regression analysis isolates legit contextual cost drivers – appropriate peer group helps</a:t>
            </a:r>
          </a:p>
          <a:p>
            <a:r>
              <a:rPr lang="en-GB" dirty="0"/>
              <a:t>how does RSH use them? </a:t>
            </a:r>
          </a:p>
          <a:p>
            <a:pPr lvl="1"/>
            <a:r>
              <a:rPr lang="en-GB" dirty="0"/>
              <a:t>starting point not the end - not a league table – looked at in round, intelligently, in context</a:t>
            </a:r>
          </a:p>
          <a:p>
            <a:pPr lvl="1"/>
            <a:r>
              <a:rPr lang="en-GB" dirty="0"/>
              <a:t>drawn to outliers</a:t>
            </a:r>
          </a:p>
          <a:p>
            <a:pPr lvl="1"/>
            <a:r>
              <a:rPr lang="en-GB" b="1" dirty="0"/>
              <a:t>why is it so? </a:t>
            </a:r>
            <a:r>
              <a:rPr lang="en-GB" dirty="0"/>
              <a:t>– basis for story</a:t>
            </a:r>
          </a:p>
          <a:p>
            <a:pPr lvl="2"/>
            <a:r>
              <a:rPr lang="en-GB" dirty="0"/>
              <a:t>written test (reporting in accounts); verbal test (IDA)</a:t>
            </a:r>
          </a:p>
          <a:p>
            <a:pPr lvl="1"/>
            <a:r>
              <a:rPr lang="en-GB" dirty="0"/>
              <a:t>current RSH VFM focus - how sector squares investment circle with finite resources</a:t>
            </a:r>
          </a:p>
          <a:p>
            <a:pPr lvl="2"/>
            <a:r>
              <a:rPr lang="en-GB" dirty="0"/>
              <a:t>realistically means a shift from development to existing stock</a:t>
            </a:r>
          </a:p>
        </p:txBody>
      </p:sp>
      <p:pic>
        <p:nvPicPr>
          <p:cNvPr id="6" name="Picture 5">
            <a:extLst>
              <a:ext uri="{FF2B5EF4-FFF2-40B4-BE49-F238E27FC236}">
                <a16:creationId xmlns:a16="http://schemas.microsoft.com/office/drawing/2014/main" id="{20538BF1-69A7-4ED2-AEE6-1F71AB3E62DE}"/>
              </a:ext>
            </a:extLst>
          </p:cNvPr>
          <p:cNvPicPr>
            <a:picLocks noChangeAspect="1"/>
          </p:cNvPicPr>
          <p:nvPr/>
        </p:nvPicPr>
        <p:blipFill>
          <a:blip r:embed="rId3"/>
          <a:stretch>
            <a:fillRect/>
          </a:stretch>
        </p:blipFill>
        <p:spPr>
          <a:xfrm>
            <a:off x="6862921" y="-1"/>
            <a:ext cx="5329080" cy="2137025"/>
          </a:xfrm>
          <a:prstGeom prst="rect">
            <a:avLst/>
          </a:prstGeom>
        </p:spPr>
      </p:pic>
    </p:spTree>
    <p:extLst>
      <p:ext uri="{BB962C8B-B14F-4D97-AF65-F5344CB8AC3E}">
        <p14:creationId xmlns:p14="http://schemas.microsoft.com/office/powerpoint/2010/main" val="134397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4C8A-4B41-4C9C-B94B-F87081E22C58}"/>
              </a:ext>
            </a:extLst>
          </p:cNvPr>
          <p:cNvSpPr>
            <a:spLocks noGrp="1"/>
          </p:cNvSpPr>
          <p:nvPr>
            <p:ph type="title"/>
          </p:nvPr>
        </p:nvSpPr>
        <p:spPr>
          <a:xfrm>
            <a:off x="238125" y="117476"/>
            <a:ext cx="10515600" cy="920750"/>
          </a:xfrm>
        </p:spPr>
        <p:txBody>
          <a:bodyPr/>
          <a:lstStyle/>
          <a:p>
            <a:r>
              <a:rPr lang="en-US" dirty="0"/>
              <a:t>Getting the calculations right</a:t>
            </a:r>
            <a:endParaRPr lang="en-GB" dirty="0"/>
          </a:p>
        </p:txBody>
      </p:sp>
      <p:sp>
        <p:nvSpPr>
          <p:cNvPr id="3" name="Content Placeholder 2">
            <a:extLst>
              <a:ext uri="{FF2B5EF4-FFF2-40B4-BE49-F238E27FC236}">
                <a16:creationId xmlns:a16="http://schemas.microsoft.com/office/drawing/2014/main" id="{4A5C026C-FB3E-4476-9F99-529854F0B4C5}"/>
              </a:ext>
            </a:extLst>
          </p:cNvPr>
          <p:cNvSpPr>
            <a:spLocks noGrp="1"/>
          </p:cNvSpPr>
          <p:nvPr>
            <p:ph idx="1"/>
          </p:nvPr>
        </p:nvSpPr>
        <p:spPr>
          <a:xfrm>
            <a:off x="323850" y="1457324"/>
            <a:ext cx="11020425" cy="4943476"/>
          </a:xfrm>
        </p:spPr>
        <p:txBody>
          <a:bodyPr>
            <a:normAutofit/>
          </a:bodyPr>
          <a:lstStyle/>
          <a:p>
            <a:r>
              <a:rPr lang="en-GB" dirty="0"/>
              <a:t>metrics definitions  - components correspond to lines in the electronic accounts </a:t>
            </a:r>
            <a:r>
              <a:rPr lang="en-GB" dirty="0" err="1"/>
              <a:t>ie</a:t>
            </a:r>
            <a:r>
              <a:rPr lang="en-GB" dirty="0"/>
              <a:t> FVA template (NROSH)</a:t>
            </a:r>
          </a:p>
          <a:p>
            <a:r>
              <a:rPr lang="en-GB" i="1" dirty="0">
                <a:hlinkClick r:id="rId3"/>
              </a:rPr>
              <a:t>‘VFM metrics: tech note guidance May 2022???’ </a:t>
            </a:r>
            <a:r>
              <a:rPr lang="en-GB" dirty="0"/>
              <a:t>(updated as &amp; when)</a:t>
            </a:r>
          </a:p>
          <a:p>
            <a:pPr lvl="1"/>
            <a:r>
              <a:rPr lang="en-GB" dirty="0"/>
              <a:t>provide full definitions of metrics (also on Acuity system)</a:t>
            </a:r>
          </a:p>
          <a:p>
            <a:pPr lvl="1"/>
            <a:r>
              <a:rPr lang="en-GB" dirty="0"/>
              <a:t>map definition components to specific lines in the accounts</a:t>
            </a:r>
          </a:p>
          <a:p>
            <a:pPr lvl="2"/>
            <a:r>
              <a:rPr lang="en-GB" dirty="0"/>
              <a:t>large HAs – map direct to the FVA template (should be idiot-proof!?@) – annex A</a:t>
            </a:r>
          </a:p>
          <a:p>
            <a:pPr lvl="2"/>
            <a:r>
              <a:rPr lang="en-GB" dirty="0"/>
              <a:t>small HAs – generally don’t do FVA so trickier hence annex B which is </a:t>
            </a:r>
          </a:p>
          <a:p>
            <a:pPr marL="1371600" lvl="3" indent="0">
              <a:buNone/>
            </a:pPr>
            <a:r>
              <a:rPr lang="en-US" i="1" dirty="0"/>
              <a:t>intended to help small providers locate the equivalent lines …..within their statutory accounts and enable them to calculate the </a:t>
            </a:r>
            <a:r>
              <a:rPr lang="en-US" i="1" dirty="0" err="1"/>
              <a:t>VfM</a:t>
            </a:r>
            <a:r>
              <a:rPr lang="en-US" i="1" dirty="0"/>
              <a:t> metrics</a:t>
            </a:r>
          </a:p>
          <a:p>
            <a:r>
              <a:rPr lang="en-US" dirty="0"/>
              <a:t>RSH imagined that as you are required to report metrics in stat accounts, auditors would have a hand in ‘validating’ your data</a:t>
            </a:r>
          </a:p>
          <a:p>
            <a:r>
              <a:rPr lang="en-US" dirty="0"/>
              <a:t>in other words, your auditor should know how to get this right &amp; assist!</a:t>
            </a:r>
            <a:endParaRPr lang="en-GB" dirty="0"/>
          </a:p>
          <a:p>
            <a:pPr marL="0" indent="0">
              <a:buNone/>
            </a:pPr>
            <a:endParaRPr lang="en-GB" dirty="0"/>
          </a:p>
        </p:txBody>
      </p:sp>
    </p:spTree>
    <p:extLst>
      <p:ext uri="{BB962C8B-B14F-4D97-AF65-F5344CB8AC3E}">
        <p14:creationId xmlns:p14="http://schemas.microsoft.com/office/powerpoint/2010/main" val="95458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36AA-970E-4AF9-B9C1-D075813A6CCF}"/>
              </a:ext>
            </a:extLst>
          </p:cNvPr>
          <p:cNvSpPr>
            <a:spLocks noGrp="1"/>
          </p:cNvSpPr>
          <p:nvPr>
            <p:ph type="title"/>
          </p:nvPr>
        </p:nvSpPr>
        <p:spPr/>
        <p:txBody>
          <a:bodyPr/>
          <a:lstStyle/>
          <a:p>
            <a:r>
              <a:rPr lang="en-US" dirty="0"/>
              <a:t>TSM timetable</a:t>
            </a:r>
            <a:endParaRPr lang="en-GB" dirty="0"/>
          </a:p>
        </p:txBody>
      </p:sp>
      <p:graphicFrame>
        <p:nvGraphicFramePr>
          <p:cNvPr id="4" name="Table 7">
            <a:extLst>
              <a:ext uri="{FF2B5EF4-FFF2-40B4-BE49-F238E27FC236}">
                <a16:creationId xmlns:a16="http://schemas.microsoft.com/office/drawing/2014/main" id="{D88AD7A6-09D2-41DF-942B-4210E1F790A9}"/>
              </a:ext>
            </a:extLst>
          </p:cNvPr>
          <p:cNvGraphicFramePr>
            <a:graphicFrameLocks noGrp="1"/>
          </p:cNvGraphicFramePr>
          <p:nvPr>
            <p:ph idx="1"/>
          </p:nvPr>
        </p:nvGraphicFramePr>
        <p:xfrm>
          <a:off x="838200" y="1825625"/>
          <a:ext cx="10515600" cy="4444547"/>
        </p:xfrm>
        <a:graphic>
          <a:graphicData uri="http://schemas.openxmlformats.org/drawingml/2006/table">
            <a:tbl>
              <a:tblPr>
                <a:tableStyleId>{5C22544A-7EE6-4342-B048-85BDC9FD1C3A}</a:tableStyleId>
              </a:tblPr>
              <a:tblGrid>
                <a:gridCol w="2969186">
                  <a:extLst>
                    <a:ext uri="{9D8B030D-6E8A-4147-A177-3AD203B41FA5}">
                      <a16:colId xmlns:a16="http://schemas.microsoft.com/office/drawing/2014/main" val="159302122"/>
                    </a:ext>
                  </a:extLst>
                </a:gridCol>
                <a:gridCol w="7546414">
                  <a:extLst>
                    <a:ext uri="{9D8B030D-6E8A-4147-A177-3AD203B41FA5}">
                      <a16:colId xmlns:a16="http://schemas.microsoft.com/office/drawing/2014/main" val="2065534319"/>
                    </a:ext>
                  </a:extLst>
                </a:gridCol>
              </a:tblGrid>
              <a:tr h="663365">
                <a:tc>
                  <a:txBody>
                    <a:bodyPr/>
                    <a:lstStyle/>
                    <a:p>
                      <a:pPr marL="0" indent="0">
                        <a:buClr>
                          <a:srgbClr val="5A489D"/>
                        </a:buClr>
                        <a:buFont typeface="Wingdings" panose="05000000000000000000" pitchFamily="2" charset="2"/>
                        <a:buNone/>
                      </a:pPr>
                      <a:r>
                        <a:rPr lang="en-GB" sz="1400">
                          <a:latin typeface="Arial" panose="020B0604020202020204" pitchFamily="34" charset="0"/>
                          <a:cs typeface="Arial" panose="020B0604020202020204" pitchFamily="34" charset="0"/>
                        </a:rPr>
                        <a:t>Spring – Summer 22</a:t>
                      </a:r>
                    </a:p>
                  </a:txBody>
                  <a:tcPr>
                    <a:solidFill>
                      <a:srgbClr val="D1CF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RSH analyses feedback from consultation</a:t>
                      </a:r>
                    </a:p>
                  </a:txBody>
                  <a:tcPr>
                    <a:solidFill>
                      <a:schemeClr val="accent1">
                        <a:lumMod val="20000"/>
                        <a:lumOff val="80000"/>
                      </a:schemeClr>
                    </a:solidFill>
                  </a:tcPr>
                </a:tc>
                <a:extLst>
                  <a:ext uri="{0D108BD9-81ED-4DB2-BD59-A6C34878D82A}">
                    <a16:rowId xmlns:a16="http://schemas.microsoft.com/office/drawing/2014/main" val="2677916113"/>
                  </a:ext>
                </a:extLst>
              </a:tr>
              <a:tr h="1127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Late Summer 22</a:t>
                      </a:r>
                    </a:p>
                    <a:p>
                      <a:pPr algn="l"/>
                      <a:endParaRPr lang="en-GB" sz="1400">
                        <a:latin typeface="Arial" panose="020B0604020202020204" pitchFamily="34" charset="0"/>
                        <a:cs typeface="Arial" panose="020B0604020202020204" pitchFamily="34" charset="0"/>
                      </a:endParaRPr>
                    </a:p>
                  </a:txBody>
                  <a:tcPr>
                    <a:solidFill>
                      <a:srgbClr val="D1CF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RSH publishes decision statement, TSMs and technical guidance in anticipation of1 April 2023 implementation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(Acuity plans to incorporate metrics so that members can pilot TSMs 2022-23 if they wish)</a:t>
                      </a:r>
                    </a:p>
                  </a:txBody>
                  <a:tcPr>
                    <a:solidFill>
                      <a:schemeClr val="accent1">
                        <a:lumMod val="20000"/>
                        <a:lumOff val="80000"/>
                      </a:schemeClr>
                    </a:solidFill>
                  </a:tcPr>
                </a:tc>
                <a:extLst>
                  <a:ext uri="{0D108BD9-81ED-4DB2-BD59-A6C34878D82A}">
                    <a16:rowId xmlns:a16="http://schemas.microsoft.com/office/drawing/2014/main" val="2843895542"/>
                  </a:ext>
                </a:extLst>
              </a:tr>
              <a:tr h="663365">
                <a:tc>
                  <a:txBody>
                    <a:bodyPr/>
                    <a:lstStyle/>
                    <a:p>
                      <a:pPr algn="l"/>
                      <a:r>
                        <a:rPr lang="en-GB" sz="1400">
                          <a:latin typeface="Arial" panose="020B0604020202020204" pitchFamily="34" charset="0"/>
                          <a:cs typeface="Arial" panose="020B0604020202020204" pitchFamily="34" charset="0"/>
                        </a:rPr>
                        <a:t>Autumn 22 -Spring 23</a:t>
                      </a:r>
                    </a:p>
                  </a:txBody>
                  <a:tcPr>
                    <a:solidFill>
                      <a:srgbClr val="D1CFDB"/>
                    </a:solidFill>
                  </a:tcPr>
                </a:tc>
                <a:tc>
                  <a:txBody>
                    <a:bodyPr/>
                    <a:lstStyle/>
                    <a:p>
                      <a:pPr algn="l"/>
                      <a:r>
                        <a:rPr lang="en-GB" sz="1400">
                          <a:latin typeface="Arial" panose="020B0604020202020204" pitchFamily="34" charset="0"/>
                          <a:cs typeface="Arial" panose="020B0604020202020204" pitchFamily="34" charset="0"/>
                        </a:rPr>
                        <a:t>Providers prepare systems</a:t>
                      </a:r>
                    </a:p>
                  </a:txBody>
                  <a:tcPr>
                    <a:solidFill>
                      <a:srgbClr val="EAE9EE"/>
                    </a:solidFill>
                  </a:tcPr>
                </a:tc>
                <a:extLst>
                  <a:ext uri="{0D108BD9-81ED-4DB2-BD59-A6C34878D82A}">
                    <a16:rowId xmlns:a16="http://schemas.microsoft.com/office/drawing/2014/main" val="3958277748"/>
                  </a:ext>
                </a:extLst>
              </a:tr>
              <a:tr h="663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April 2023 - March 2024</a:t>
                      </a:r>
                    </a:p>
                  </a:txBody>
                  <a:tcPr>
                    <a:solidFill>
                      <a:srgbClr val="D1CF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Providers collect first year of data</a:t>
                      </a:r>
                    </a:p>
                  </a:txBody>
                  <a:tcPr>
                    <a:solidFill>
                      <a:srgbClr val="EAE9EE"/>
                    </a:solidFill>
                  </a:tcPr>
                </a:tc>
                <a:extLst>
                  <a:ext uri="{0D108BD9-81ED-4DB2-BD59-A6C34878D82A}">
                    <a16:rowId xmlns:a16="http://schemas.microsoft.com/office/drawing/2014/main" val="2814787256"/>
                  </a:ext>
                </a:extLst>
              </a:tr>
              <a:tr h="663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Summer 2024</a:t>
                      </a:r>
                    </a:p>
                  </a:txBody>
                  <a:tcPr>
                    <a:solidFill>
                      <a:srgbClr val="D1CF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Providers submit data to regulator</a:t>
                      </a:r>
                    </a:p>
                  </a:txBody>
                  <a:tcPr>
                    <a:solidFill>
                      <a:srgbClr val="EAE9EE"/>
                    </a:solidFill>
                  </a:tcPr>
                </a:tc>
                <a:extLst>
                  <a:ext uri="{0D108BD9-81ED-4DB2-BD59-A6C34878D82A}">
                    <a16:rowId xmlns:a16="http://schemas.microsoft.com/office/drawing/2014/main" val="443320613"/>
                  </a:ext>
                </a:extLst>
              </a:tr>
              <a:tr h="663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Autumn 2024</a:t>
                      </a:r>
                    </a:p>
                  </a:txBody>
                  <a:tcPr>
                    <a:solidFill>
                      <a:srgbClr val="D1CF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RSH publishes 2023-24 provider data</a:t>
                      </a:r>
                    </a:p>
                  </a:txBody>
                  <a:tcPr>
                    <a:solidFill>
                      <a:schemeClr val="accent1">
                        <a:lumMod val="20000"/>
                        <a:lumOff val="80000"/>
                      </a:schemeClr>
                    </a:solidFill>
                  </a:tcPr>
                </a:tc>
                <a:extLst>
                  <a:ext uri="{0D108BD9-81ED-4DB2-BD59-A6C34878D82A}">
                    <a16:rowId xmlns:a16="http://schemas.microsoft.com/office/drawing/2014/main" val="2647722777"/>
                  </a:ext>
                </a:extLst>
              </a:tr>
            </a:tbl>
          </a:graphicData>
        </a:graphic>
      </p:graphicFrame>
    </p:spTree>
    <p:extLst>
      <p:ext uri="{BB962C8B-B14F-4D97-AF65-F5344CB8AC3E}">
        <p14:creationId xmlns:p14="http://schemas.microsoft.com/office/powerpoint/2010/main" val="162612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DE83-1048-426A-AC44-F9B66AF86270}"/>
              </a:ext>
            </a:extLst>
          </p:cNvPr>
          <p:cNvSpPr>
            <a:spLocks noGrp="1"/>
          </p:cNvSpPr>
          <p:nvPr>
            <p:ph type="title"/>
          </p:nvPr>
        </p:nvSpPr>
        <p:spPr/>
        <p:txBody>
          <a:bodyPr/>
          <a:lstStyle/>
          <a:p>
            <a:r>
              <a:rPr lang="en-US" dirty="0"/>
              <a:t>Get in touch about any further issues</a:t>
            </a:r>
            <a:endParaRPr lang="en-GB" dirty="0"/>
          </a:p>
        </p:txBody>
      </p:sp>
      <p:sp>
        <p:nvSpPr>
          <p:cNvPr id="3" name="Content Placeholder 2">
            <a:extLst>
              <a:ext uri="{FF2B5EF4-FFF2-40B4-BE49-F238E27FC236}">
                <a16:creationId xmlns:a16="http://schemas.microsoft.com/office/drawing/2014/main" id="{BF5F09BE-AAAC-4738-8116-96CB7444C848}"/>
              </a:ext>
            </a:extLst>
          </p:cNvPr>
          <p:cNvSpPr>
            <a:spLocks noGrp="1"/>
          </p:cNvSpPr>
          <p:nvPr>
            <p:ph idx="1"/>
          </p:nvPr>
        </p:nvSpPr>
        <p:spPr>
          <a:xfrm>
            <a:off x="591621" y="3184989"/>
            <a:ext cx="10467654" cy="2589087"/>
          </a:xfrm>
        </p:spPr>
        <p:txBody>
          <a:bodyPr>
            <a:normAutofit fontScale="92500" lnSpcReduction="20000"/>
          </a:bodyPr>
          <a:lstStyle/>
          <a:p>
            <a:pPr marL="0" indent="0" algn="ctr">
              <a:buNone/>
            </a:pPr>
            <a:r>
              <a:rPr lang="en-GB" dirty="0">
                <a:hlinkClick r:id="rId2"/>
              </a:rPr>
              <a:t>steve.smedley@arap.co.uk</a:t>
            </a:r>
            <a:endParaRPr lang="en-GB" dirty="0"/>
          </a:p>
          <a:p>
            <a:pPr marL="0" indent="0" algn="ctr">
              <a:buNone/>
            </a:pPr>
            <a:endParaRPr lang="en-GB" dirty="0"/>
          </a:p>
          <a:p>
            <a:pPr marL="0" indent="0" algn="ctr">
              <a:buNone/>
            </a:pPr>
            <a:endParaRPr lang="en-GB" dirty="0"/>
          </a:p>
          <a:p>
            <a:pPr marL="0" indent="0" algn="ctr">
              <a:buNone/>
            </a:pPr>
            <a:r>
              <a:rPr lang="en-GB" dirty="0"/>
              <a:t>07814 424426</a:t>
            </a:r>
          </a:p>
          <a:p>
            <a:pPr marL="0" indent="0" algn="ctr">
              <a:buNone/>
            </a:pPr>
            <a:endParaRPr lang="en-GB" dirty="0"/>
          </a:p>
          <a:p>
            <a:pPr marL="0" indent="0" algn="ctr">
              <a:buNone/>
            </a:pPr>
            <a:r>
              <a:rPr lang="en-GB" dirty="0"/>
              <a:t> </a:t>
            </a:r>
          </a:p>
        </p:txBody>
      </p:sp>
    </p:spTree>
    <p:extLst>
      <p:ext uri="{BB962C8B-B14F-4D97-AF65-F5344CB8AC3E}">
        <p14:creationId xmlns:p14="http://schemas.microsoft.com/office/powerpoint/2010/main" val="7706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5F356E-A4DA-4DB8-B186-EAC322357F23}"/>
              </a:ext>
            </a:extLst>
          </p:cNvPr>
          <p:cNvSpPr/>
          <p:nvPr/>
        </p:nvSpPr>
        <p:spPr>
          <a:xfrm>
            <a:off x="72526" y="5659785"/>
            <a:ext cx="2080740"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9360B42-BA92-4D7F-AF4E-2367F5A168EB}"/>
              </a:ext>
            </a:extLst>
          </p:cNvPr>
          <p:cNvSpPr txBox="1"/>
          <p:nvPr/>
        </p:nvSpPr>
        <p:spPr>
          <a:xfrm>
            <a:off x="-33562" y="5557157"/>
            <a:ext cx="2458263" cy="1261884"/>
          </a:xfrm>
          <a:prstGeom prst="rect">
            <a:avLst/>
          </a:prstGeom>
          <a:noFill/>
        </p:spPr>
        <p:txBody>
          <a:bodyPr wrap="square" rtlCol="0">
            <a:spAutoFit/>
          </a:bodyPr>
          <a:lstStyle/>
          <a:p>
            <a:pPr algn="ctr"/>
            <a:r>
              <a:rPr lang="en-GB" sz="2400"/>
              <a:t>Benchmarking results </a:t>
            </a:r>
          </a:p>
          <a:p>
            <a:pPr algn="ctr"/>
            <a:r>
              <a:rPr lang="en-GB" sz="1400"/>
              <a:t>+ other quantitative &amp; qualitative data</a:t>
            </a:r>
          </a:p>
        </p:txBody>
      </p:sp>
      <p:sp>
        <p:nvSpPr>
          <p:cNvPr id="6" name="Rectangle 5">
            <a:extLst>
              <a:ext uri="{FF2B5EF4-FFF2-40B4-BE49-F238E27FC236}">
                <a16:creationId xmlns:a16="http://schemas.microsoft.com/office/drawing/2014/main" id="{08B14379-7D14-44BF-8936-2601C2DB0555}"/>
              </a:ext>
            </a:extLst>
          </p:cNvPr>
          <p:cNvSpPr/>
          <p:nvPr/>
        </p:nvSpPr>
        <p:spPr>
          <a:xfrm>
            <a:off x="2711126" y="5680267"/>
            <a:ext cx="1746417"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09273EE-6493-4062-88AB-E5A20A877730}"/>
              </a:ext>
            </a:extLst>
          </p:cNvPr>
          <p:cNvSpPr txBox="1"/>
          <p:nvPr/>
        </p:nvSpPr>
        <p:spPr>
          <a:xfrm>
            <a:off x="2738150" y="5772072"/>
            <a:ext cx="1746416" cy="892552"/>
          </a:xfrm>
          <a:prstGeom prst="rect">
            <a:avLst/>
          </a:prstGeom>
          <a:noFill/>
        </p:spPr>
        <p:txBody>
          <a:bodyPr wrap="square" rtlCol="0">
            <a:spAutoFit/>
          </a:bodyPr>
          <a:lstStyle/>
          <a:p>
            <a:pPr algn="ctr"/>
            <a:r>
              <a:rPr lang="en-GB" sz="2400"/>
              <a:t>Analysis</a:t>
            </a:r>
          </a:p>
          <a:p>
            <a:pPr algn="ctr"/>
            <a:r>
              <a:rPr lang="en-GB" sz="1400"/>
              <a:t>What’s the story?</a:t>
            </a:r>
          </a:p>
          <a:p>
            <a:pPr algn="ctr"/>
            <a:r>
              <a:rPr lang="en-GB" sz="1400"/>
              <a:t>How are we doing?</a:t>
            </a:r>
          </a:p>
        </p:txBody>
      </p:sp>
      <p:sp>
        <p:nvSpPr>
          <p:cNvPr id="8" name="Rectangle 7">
            <a:extLst>
              <a:ext uri="{FF2B5EF4-FFF2-40B4-BE49-F238E27FC236}">
                <a16:creationId xmlns:a16="http://schemas.microsoft.com/office/drawing/2014/main" id="{9025286B-F978-4C45-8A9B-75BEA9BD34BD}"/>
              </a:ext>
            </a:extLst>
          </p:cNvPr>
          <p:cNvSpPr/>
          <p:nvPr/>
        </p:nvSpPr>
        <p:spPr>
          <a:xfrm>
            <a:off x="5038243" y="5686404"/>
            <a:ext cx="193302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CA742D2-70CF-4A80-96A3-9267109465CB}"/>
              </a:ext>
            </a:extLst>
          </p:cNvPr>
          <p:cNvSpPr txBox="1"/>
          <p:nvPr/>
        </p:nvSpPr>
        <p:spPr>
          <a:xfrm>
            <a:off x="5038243" y="5710835"/>
            <a:ext cx="1933024" cy="892552"/>
          </a:xfrm>
          <a:prstGeom prst="rect">
            <a:avLst/>
          </a:prstGeom>
          <a:noFill/>
        </p:spPr>
        <p:txBody>
          <a:bodyPr wrap="square" rtlCol="0">
            <a:spAutoFit/>
          </a:bodyPr>
          <a:lstStyle/>
          <a:p>
            <a:pPr algn="ctr"/>
            <a:r>
              <a:rPr lang="en-GB" sz="2400"/>
              <a:t>Insight</a:t>
            </a:r>
          </a:p>
          <a:p>
            <a:pPr algn="ctr"/>
            <a:r>
              <a:rPr lang="en-GB" sz="1400"/>
              <a:t>Understand strengths, weaknesses, priorities</a:t>
            </a:r>
          </a:p>
        </p:txBody>
      </p:sp>
      <p:sp>
        <p:nvSpPr>
          <p:cNvPr id="10" name="Rectangle 9">
            <a:extLst>
              <a:ext uri="{FF2B5EF4-FFF2-40B4-BE49-F238E27FC236}">
                <a16:creationId xmlns:a16="http://schemas.microsoft.com/office/drawing/2014/main" id="{78D56254-AD7D-4096-ACAD-3039F3001B98}"/>
              </a:ext>
            </a:extLst>
          </p:cNvPr>
          <p:cNvSpPr/>
          <p:nvPr/>
        </p:nvSpPr>
        <p:spPr>
          <a:xfrm>
            <a:off x="7604064" y="5696372"/>
            <a:ext cx="1746418"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0AE759-FFE5-4917-8D1D-6B16BC16B019}"/>
              </a:ext>
            </a:extLst>
          </p:cNvPr>
          <p:cNvSpPr txBox="1"/>
          <p:nvPr/>
        </p:nvSpPr>
        <p:spPr>
          <a:xfrm>
            <a:off x="7450038" y="5572481"/>
            <a:ext cx="2054470" cy="1323439"/>
          </a:xfrm>
          <a:prstGeom prst="rect">
            <a:avLst/>
          </a:prstGeom>
          <a:noFill/>
        </p:spPr>
        <p:txBody>
          <a:bodyPr wrap="square" rtlCol="0">
            <a:spAutoFit/>
          </a:bodyPr>
          <a:lstStyle/>
          <a:p>
            <a:pPr algn="ctr"/>
            <a:r>
              <a:rPr lang="en-GB" sz="2400"/>
              <a:t>Decisions</a:t>
            </a:r>
          </a:p>
          <a:p>
            <a:pPr algn="ctr"/>
            <a:r>
              <a:rPr lang="en-GB" sz="1400"/>
              <a:t>Further investigation, priorities, resource allocation, improvement action</a:t>
            </a:r>
          </a:p>
        </p:txBody>
      </p:sp>
      <p:sp>
        <p:nvSpPr>
          <p:cNvPr id="12" name="Arrow: Down 11">
            <a:extLst>
              <a:ext uri="{FF2B5EF4-FFF2-40B4-BE49-F238E27FC236}">
                <a16:creationId xmlns:a16="http://schemas.microsoft.com/office/drawing/2014/main" id="{9DDCFB07-97D6-4138-AA82-57C679E50A2B}"/>
              </a:ext>
            </a:extLst>
          </p:cNvPr>
          <p:cNvSpPr/>
          <p:nvPr/>
        </p:nvSpPr>
        <p:spPr>
          <a:xfrm rot="16200000">
            <a:off x="2133571" y="5995251"/>
            <a:ext cx="613304" cy="418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029AC343-D5E9-401E-83A3-3D43459EA76F}"/>
              </a:ext>
            </a:extLst>
          </p:cNvPr>
          <p:cNvSpPr/>
          <p:nvPr/>
        </p:nvSpPr>
        <p:spPr>
          <a:xfrm rot="16200000">
            <a:off x="4448818" y="6003444"/>
            <a:ext cx="613304" cy="418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59B3A82F-8923-4A05-90E5-EFA9BBD30D7A}"/>
              </a:ext>
            </a:extLst>
          </p:cNvPr>
          <p:cNvSpPr/>
          <p:nvPr/>
        </p:nvSpPr>
        <p:spPr>
          <a:xfrm rot="16200000">
            <a:off x="6974897" y="6019550"/>
            <a:ext cx="613304" cy="418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2357A691-0FF0-41DB-8F70-E2CB3AF162F9}"/>
              </a:ext>
            </a:extLst>
          </p:cNvPr>
          <p:cNvSpPr/>
          <p:nvPr/>
        </p:nvSpPr>
        <p:spPr>
          <a:xfrm rot="16200000">
            <a:off x="5691541" y="326450"/>
            <a:ext cx="613304" cy="9648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6E6CCB1-2430-463E-BA4E-144E00FA2792}"/>
              </a:ext>
            </a:extLst>
          </p:cNvPr>
          <p:cNvSpPr txBox="1"/>
          <p:nvPr/>
        </p:nvSpPr>
        <p:spPr>
          <a:xfrm>
            <a:off x="1369321" y="4912897"/>
            <a:ext cx="9303228" cy="461665"/>
          </a:xfrm>
          <a:prstGeom prst="rect">
            <a:avLst/>
          </a:prstGeom>
          <a:noFill/>
        </p:spPr>
        <p:txBody>
          <a:bodyPr wrap="square" rtlCol="0">
            <a:spAutoFit/>
          </a:bodyPr>
          <a:lstStyle/>
          <a:p>
            <a:r>
              <a:rPr lang="en-GB" b="1"/>
              <a:t>Past 			</a:t>
            </a:r>
            <a:r>
              <a:rPr lang="en-GB" sz="2400" b="1"/>
              <a:t>Biz Plan Review Cycle				</a:t>
            </a:r>
            <a:r>
              <a:rPr lang="en-GB" b="1"/>
              <a:t>Future</a:t>
            </a:r>
          </a:p>
        </p:txBody>
      </p:sp>
      <p:sp>
        <p:nvSpPr>
          <p:cNvPr id="17" name="Rectangle 16">
            <a:extLst>
              <a:ext uri="{FF2B5EF4-FFF2-40B4-BE49-F238E27FC236}">
                <a16:creationId xmlns:a16="http://schemas.microsoft.com/office/drawing/2014/main" id="{3DE4941B-916A-44E6-8302-FB13C6215900}"/>
              </a:ext>
            </a:extLst>
          </p:cNvPr>
          <p:cNvSpPr/>
          <p:nvPr/>
        </p:nvSpPr>
        <p:spPr>
          <a:xfrm>
            <a:off x="9983282" y="5655836"/>
            <a:ext cx="2099536"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53EB6EF-580D-4F61-BA58-966412858326}"/>
              </a:ext>
            </a:extLst>
          </p:cNvPr>
          <p:cNvSpPr txBox="1"/>
          <p:nvPr/>
        </p:nvSpPr>
        <p:spPr>
          <a:xfrm>
            <a:off x="9983281" y="5680267"/>
            <a:ext cx="2136193" cy="1107996"/>
          </a:xfrm>
          <a:prstGeom prst="rect">
            <a:avLst/>
          </a:prstGeom>
          <a:noFill/>
        </p:spPr>
        <p:txBody>
          <a:bodyPr wrap="square" rtlCol="0">
            <a:spAutoFit/>
          </a:bodyPr>
          <a:lstStyle/>
          <a:p>
            <a:pPr algn="ctr"/>
            <a:r>
              <a:rPr lang="en-GB" sz="2400"/>
              <a:t>Implement</a:t>
            </a:r>
          </a:p>
          <a:p>
            <a:pPr algn="ctr"/>
            <a:r>
              <a:rPr lang="en-GB" sz="1400"/>
              <a:t>Evidence-based Biz Plans &amp; VFM Strategy/Action Plans</a:t>
            </a:r>
          </a:p>
        </p:txBody>
      </p:sp>
      <p:sp>
        <p:nvSpPr>
          <p:cNvPr id="19" name="Arrow: Down 18">
            <a:extLst>
              <a:ext uri="{FF2B5EF4-FFF2-40B4-BE49-F238E27FC236}">
                <a16:creationId xmlns:a16="http://schemas.microsoft.com/office/drawing/2014/main" id="{4F6A208F-BA2D-4AE2-82BC-8B01EB9AF44B}"/>
              </a:ext>
            </a:extLst>
          </p:cNvPr>
          <p:cNvSpPr/>
          <p:nvPr/>
        </p:nvSpPr>
        <p:spPr>
          <a:xfrm rot="16200000">
            <a:off x="9388643" y="6022651"/>
            <a:ext cx="613304" cy="418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a:extLst>
              <a:ext uri="{FF2B5EF4-FFF2-40B4-BE49-F238E27FC236}">
                <a16:creationId xmlns:a16="http://schemas.microsoft.com/office/drawing/2014/main" id="{E0108CD0-B13F-49DE-B515-38D125C464F4}"/>
              </a:ext>
            </a:extLst>
          </p:cNvPr>
          <p:cNvSpPr txBox="1">
            <a:spLocks/>
          </p:cNvSpPr>
          <p:nvPr/>
        </p:nvSpPr>
        <p:spPr>
          <a:xfrm>
            <a:off x="300298" y="1320389"/>
            <a:ext cx="11591404" cy="3056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benchmarking </a:t>
            </a:r>
            <a:r>
              <a:rPr lang="en-US" b="1" dirty="0">
                <a:solidFill>
                  <a:srgbClr val="FF0000"/>
                </a:solidFill>
              </a:rPr>
              <a:t>is </a:t>
            </a:r>
            <a:r>
              <a:rPr lang="en-US" dirty="0"/>
              <a:t>the start of a journey not the last word</a:t>
            </a:r>
          </a:p>
          <a:p>
            <a:pPr lvl="1"/>
            <a:r>
              <a:rPr lang="en-US" dirty="0"/>
              <a:t>biz analysis tool (internal) – explore variation, understand cost drivers</a:t>
            </a:r>
          </a:p>
          <a:p>
            <a:pPr lvl="2"/>
            <a:r>
              <a:rPr lang="en-US" dirty="0"/>
              <a:t>evidence-based resource allocation &amp; focused improvement work</a:t>
            </a:r>
          </a:p>
          <a:p>
            <a:pPr lvl="2"/>
            <a:r>
              <a:rPr lang="en-US" dirty="0"/>
              <a:t>aim high - achieve ambition</a:t>
            </a:r>
          </a:p>
          <a:p>
            <a:pPr lvl="2"/>
            <a:r>
              <a:rPr lang="en-US" dirty="0"/>
              <a:t>mitigate risks in challenging circs – create headroom/buffer </a:t>
            </a:r>
          </a:p>
          <a:p>
            <a:pPr lvl="1"/>
            <a:r>
              <a:rPr lang="en-US" dirty="0"/>
              <a:t>transparency/accountability/political management tool (external &amp; internal)</a:t>
            </a:r>
          </a:p>
          <a:p>
            <a:pPr lvl="1"/>
            <a:r>
              <a:rPr lang="en-US" dirty="0"/>
              <a:t>provide assurance of sound grasp of cost and performance (</a:t>
            </a:r>
            <a:r>
              <a:rPr lang="en-US" dirty="0" err="1"/>
              <a:t>ie</a:t>
            </a:r>
            <a:r>
              <a:rPr lang="en-US" dirty="0"/>
              <a:t> VFM), in context, – a VFM regulatory requirement</a:t>
            </a:r>
          </a:p>
          <a:p>
            <a:pPr marL="457200" lvl="1" indent="0">
              <a:buNone/>
            </a:pPr>
            <a:endParaRPr lang="en-US" dirty="0"/>
          </a:p>
          <a:p>
            <a:pPr marL="0" indent="0">
              <a:buNone/>
            </a:pPr>
            <a:endParaRPr lang="en-US" dirty="0"/>
          </a:p>
          <a:p>
            <a:endParaRPr lang="en-US" dirty="0"/>
          </a:p>
        </p:txBody>
      </p:sp>
      <p:sp>
        <p:nvSpPr>
          <p:cNvPr id="25" name="Title 1">
            <a:extLst>
              <a:ext uri="{FF2B5EF4-FFF2-40B4-BE49-F238E27FC236}">
                <a16:creationId xmlns:a16="http://schemas.microsoft.com/office/drawing/2014/main" id="{1D67FE8F-6AF9-46DA-A410-BC70F0603B94}"/>
              </a:ext>
            </a:extLst>
          </p:cNvPr>
          <p:cNvSpPr>
            <a:spLocks noGrp="1"/>
          </p:cNvSpPr>
          <p:nvPr>
            <p:ph type="title"/>
          </p:nvPr>
        </p:nvSpPr>
        <p:spPr>
          <a:xfrm>
            <a:off x="333374" y="117476"/>
            <a:ext cx="10515600" cy="920750"/>
          </a:xfrm>
        </p:spPr>
        <p:txBody>
          <a:bodyPr/>
          <a:lstStyle/>
          <a:p>
            <a:r>
              <a:rPr lang="en-US"/>
              <a:t>Benchmarking basics</a:t>
            </a:r>
            <a:endParaRPr lang="en-GB"/>
          </a:p>
        </p:txBody>
      </p:sp>
    </p:spTree>
    <p:extLst>
      <p:ext uri="{BB962C8B-B14F-4D97-AF65-F5344CB8AC3E}">
        <p14:creationId xmlns:p14="http://schemas.microsoft.com/office/powerpoint/2010/main" val="65103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80A8-1C73-4455-A276-5B8D7C4013B7}"/>
              </a:ext>
            </a:extLst>
          </p:cNvPr>
          <p:cNvSpPr>
            <a:spLocks noGrp="1"/>
          </p:cNvSpPr>
          <p:nvPr>
            <p:ph type="title"/>
          </p:nvPr>
        </p:nvSpPr>
        <p:spPr>
          <a:xfrm>
            <a:off x="333374" y="117476"/>
            <a:ext cx="10515600" cy="920750"/>
          </a:xfrm>
        </p:spPr>
        <p:txBody>
          <a:bodyPr/>
          <a:lstStyle/>
          <a:p>
            <a:r>
              <a:rPr lang="en-US"/>
              <a:t>Benchmarking basics</a:t>
            </a:r>
            <a:endParaRPr lang="en-GB"/>
          </a:p>
        </p:txBody>
      </p:sp>
      <p:sp>
        <p:nvSpPr>
          <p:cNvPr id="3" name="Content Placeholder 2">
            <a:extLst>
              <a:ext uri="{FF2B5EF4-FFF2-40B4-BE49-F238E27FC236}">
                <a16:creationId xmlns:a16="http://schemas.microsoft.com/office/drawing/2014/main" id="{3BCAD2CE-591F-4D32-BE36-2BB231003CA8}"/>
              </a:ext>
            </a:extLst>
          </p:cNvPr>
          <p:cNvSpPr txBox="1">
            <a:spLocks/>
          </p:cNvSpPr>
          <p:nvPr/>
        </p:nvSpPr>
        <p:spPr>
          <a:xfrm>
            <a:off x="223241" y="1436990"/>
            <a:ext cx="11745517" cy="54210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a:t>
            </a:r>
            <a:r>
              <a:rPr lang="en-US" b="1" dirty="0">
                <a:solidFill>
                  <a:srgbClr val="FF0000"/>
                </a:solidFill>
              </a:rPr>
              <a:t>is not </a:t>
            </a:r>
            <a:r>
              <a:rPr lang="en-US" dirty="0"/>
              <a:t>‘the answer’ or last word on VFM – ‘computer says no’</a:t>
            </a:r>
          </a:p>
          <a:p>
            <a:pPr lvl="1"/>
            <a:r>
              <a:rPr lang="en-US" dirty="0"/>
              <a:t>limitation of metrics - data means nothing without the story of ‘why it is so’</a:t>
            </a:r>
          </a:p>
          <a:p>
            <a:pPr lvl="2"/>
            <a:r>
              <a:rPr lang="en-US" dirty="0"/>
              <a:t>financial metrics often as much about context as performance</a:t>
            </a:r>
          </a:p>
          <a:p>
            <a:pPr lvl="2"/>
            <a:r>
              <a:rPr lang="en-US" dirty="0"/>
              <a:t>cost &amp; performance (</a:t>
            </a:r>
            <a:r>
              <a:rPr lang="en-US" dirty="0" err="1"/>
              <a:t>inc</a:t>
            </a:r>
            <a:r>
              <a:rPr lang="en-US" dirty="0"/>
              <a:t> quality &amp; scope) in the round, complemented with other info</a:t>
            </a:r>
          </a:p>
          <a:p>
            <a:pPr lvl="1"/>
            <a:r>
              <a:rPr lang="en-US" dirty="0"/>
              <a:t>…….so arguably judging your VFM is a very human, nuanced qualitative assessment</a:t>
            </a:r>
          </a:p>
          <a:p>
            <a:pPr lvl="2"/>
            <a:r>
              <a:rPr lang="en-US" dirty="0"/>
              <a:t>taken in context of your mission &amp; prevailing operating environment/circumstances</a:t>
            </a:r>
          </a:p>
          <a:p>
            <a:pPr lvl="2"/>
            <a:r>
              <a:rPr lang="en-US" dirty="0"/>
              <a:t>considering available quantitative/qualitative data in the round</a:t>
            </a:r>
          </a:p>
          <a:p>
            <a:pPr lvl="1"/>
            <a:r>
              <a:rPr lang="en-US" dirty="0"/>
              <a:t>not a finely calibrated tool for </a:t>
            </a:r>
          </a:p>
          <a:p>
            <a:pPr lvl="2"/>
            <a:r>
              <a:rPr lang="en-US" dirty="0"/>
              <a:t>league tabling</a:t>
            </a:r>
          </a:p>
          <a:p>
            <a:pPr lvl="2"/>
            <a:r>
              <a:rPr lang="en-US" dirty="0"/>
              <a:t>getting hung up on immaterial/minor apportionment</a:t>
            </a:r>
          </a:p>
          <a:p>
            <a:pPr lvl="2"/>
            <a:r>
              <a:rPr lang="en-US" dirty="0"/>
              <a:t>exposing individuals</a:t>
            </a:r>
          </a:p>
          <a:p>
            <a:endParaRPr lang="en-US" dirty="0"/>
          </a:p>
          <a:p>
            <a:endParaRPr lang="en-US" dirty="0"/>
          </a:p>
        </p:txBody>
      </p:sp>
    </p:spTree>
    <p:extLst>
      <p:ext uri="{BB962C8B-B14F-4D97-AF65-F5344CB8AC3E}">
        <p14:creationId xmlns:p14="http://schemas.microsoft.com/office/powerpoint/2010/main" val="100884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EB6A-FFF4-4396-81E8-7707E922CFA2}"/>
              </a:ext>
            </a:extLst>
          </p:cNvPr>
          <p:cNvSpPr>
            <a:spLocks noGrp="1"/>
          </p:cNvSpPr>
          <p:nvPr>
            <p:ph type="title"/>
          </p:nvPr>
        </p:nvSpPr>
        <p:spPr>
          <a:xfrm>
            <a:off x="0" y="-170109"/>
            <a:ext cx="11372851" cy="894009"/>
          </a:xfrm>
        </p:spPr>
        <p:txBody>
          <a:bodyPr>
            <a:normAutofit/>
          </a:bodyPr>
          <a:lstStyle/>
          <a:p>
            <a:r>
              <a:rPr lang="en-US" sz="3200" dirty="0"/>
              <a:t>All definitions available on data entry page by clicking on the blue ‘?’</a:t>
            </a:r>
            <a:endParaRPr lang="en-GB" sz="3200" dirty="0"/>
          </a:p>
        </p:txBody>
      </p:sp>
      <p:pic>
        <p:nvPicPr>
          <p:cNvPr id="3" name="Picture 2">
            <a:extLst>
              <a:ext uri="{FF2B5EF4-FFF2-40B4-BE49-F238E27FC236}">
                <a16:creationId xmlns:a16="http://schemas.microsoft.com/office/drawing/2014/main" id="{6D72C9BE-3117-4EC9-AF10-B3563B63529D}"/>
              </a:ext>
            </a:extLst>
          </p:cNvPr>
          <p:cNvPicPr>
            <a:picLocks noChangeAspect="1"/>
          </p:cNvPicPr>
          <p:nvPr/>
        </p:nvPicPr>
        <p:blipFill>
          <a:blip r:embed="rId2"/>
          <a:stretch>
            <a:fillRect/>
          </a:stretch>
        </p:blipFill>
        <p:spPr>
          <a:xfrm>
            <a:off x="0" y="2645322"/>
            <a:ext cx="12192000" cy="4139105"/>
          </a:xfrm>
          <a:prstGeom prst="rect">
            <a:avLst/>
          </a:prstGeom>
        </p:spPr>
      </p:pic>
      <p:sp>
        <p:nvSpPr>
          <p:cNvPr id="5" name="TextBox 4">
            <a:extLst>
              <a:ext uri="{FF2B5EF4-FFF2-40B4-BE49-F238E27FC236}">
                <a16:creationId xmlns:a16="http://schemas.microsoft.com/office/drawing/2014/main" id="{0A7C7FD7-BC90-4C48-8DBA-A15059A5E5E6}"/>
              </a:ext>
            </a:extLst>
          </p:cNvPr>
          <p:cNvSpPr txBox="1"/>
          <p:nvPr/>
        </p:nvSpPr>
        <p:spPr>
          <a:xfrm>
            <a:off x="128587" y="593479"/>
            <a:ext cx="11901488" cy="1938992"/>
          </a:xfrm>
          <a:prstGeom prst="rect">
            <a:avLst/>
          </a:prstGeom>
          <a:noFill/>
        </p:spPr>
        <p:txBody>
          <a:bodyPr wrap="square">
            <a:spAutoFit/>
          </a:bodyPr>
          <a:lstStyle/>
          <a:p>
            <a:pPr marL="342900" indent="-342900">
              <a:buFont typeface="Arial" panose="020B0604020202020204" pitchFamily="34" charset="0"/>
              <a:buChar char="•"/>
            </a:pPr>
            <a:r>
              <a:rPr lang="en-US" sz="2400" dirty="0"/>
              <a:t>data quality is a hot issue for RSH</a:t>
            </a:r>
          </a:p>
          <a:p>
            <a:pPr marL="342900" indent="-342900">
              <a:buFont typeface="Arial" panose="020B0604020202020204" pitchFamily="34" charset="0"/>
              <a:buChar char="•"/>
            </a:pPr>
            <a:r>
              <a:rPr lang="en-US" sz="2400" dirty="0"/>
              <a:t>likely to go up agenda (White Paper transparency/accountability theme)</a:t>
            </a:r>
          </a:p>
          <a:p>
            <a:pPr marL="342900" indent="-342900">
              <a:buFont typeface="Arial" panose="020B0604020202020204" pitchFamily="34" charset="0"/>
              <a:buChar char="•"/>
            </a:pPr>
            <a:r>
              <a:rPr lang="en-US" sz="2400" dirty="0"/>
              <a:t>stick to the definition - might be different to how you traditionally count something</a:t>
            </a:r>
          </a:p>
          <a:p>
            <a:pPr marL="342900" indent="-342900">
              <a:buFont typeface="Arial" panose="020B0604020202020204" pitchFamily="34" charset="0"/>
              <a:buChar char="•"/>
            </a:pPr>
            <a:r>
              <a:rPr lang="en-US" sz="2400" dirty="0"/>
              <a:t>definitions can’t legislate for every eventuality – sometimes need interpreting – call us – clubs a useful forum to discuss this plus HouseMark crosscheck</a:t>
            </a:r>
          </a:p>
        </p:txBody>
      </p:sp>
    </p:spTree>
    <p:extLst>
      <p:ext uri="{BB962C8B-B14F-4D97-AF65-F5344CB8AC3E}">
        <p14:creationId xmlns:p14="http://schemas.microsoft.com/office/powerpoint/2010/main" val="69982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80A8-1C73-4455-A276-5B8D7C4013B7}"/>
              </a:ext>
            </a:extLst>
          </p:cNvPr>
          <p:cNvSpPr>
            <a:spLocks noGrp="1"/>
          </p:cNvSpPr>
          <p:nvPr>
            <p:ph type="title"/>
          </p:nvPr>
        </p:nvSpPr>
        <p:spPr>
          <a:xfrm>
            <a:off x="333374" y="117476"/>
            <a:ext cx="10515600" cy="920750"/>
          </a:xfrm>
        </p:spPr>
        <p:txBody>
          <a:bodyPr/>
          <a:lstStyle/>
          <a:p>
            <a:r>
              <a:rPr lang="en-US"/>
              <a:t>Benchmarking basics</a:t>
            </a:r>
            <a:endParaRPr lang="en-GB"/>
          </a:p>
        </p:txBody>
      </p:sp>
      <p:sp>
        <p:nvSpPr>
          <p:cNvPr id="3" name="Content Placeholder 2">
            <a:extLst>
              <a:ext uri="{FF2B5EF4-FFF2-40B4-BE49-F238E27FC236}">
                <a16:creationId xmlns:a16="http://schemas.microsoft.com/office/drawing/2014/main" id="{3BCAD2CE-591F-4D32-BE36-2BB231003CA8}"/>
              </a:ext>
            </a:extLst>
          </p:cNvPr>
          <p:cNvSpPr txBox="1">
            <a:spLocks/>
          </p:cNvSpPr>
          <p:nvPr/>
        </p:nvSpPr>
        <p:spPr>
          <a:xfrm>
            <a:off x="401014" y="1369963"/>
            <a:ext cx="11389972" cy="1502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when submitting end of year data, don’t forget to ensure your profile is up to date </a:t>
            </a:r>
          </a:p>
          <a:p>
            <a:r>
              <a:rPr lang="en-US" sz="2400" dirty="0"/>
              <a:t>‘profile’ page provides essential biz context </a:t>
            </a:r>
            <a:r>
              <a:rPr lang="en-US" sz="2400" dirty="0" err="1"/>
              <a:t>eg</a:t>
            </a:r>
            <a:r>
              <a:rPr lang="en-US" sz="2400" dirty="0"/>
              <a:t> GN, supported, </a:t>
            </a:r>
            <a:r>
              <a:rPr lang="en-US" sz="2400" dirty="0" err="1"/>
              <a:t>HfOP</a:t>
            </a:r>
            <a:r>
              <a:rPr lang="en-US" sz="2400" dirty="0"/>
              <a:t> stock #s, other forms of housing, turnover, staffing levels – </a:t>
            </a:r>
            <a:r>
              <a:rPr lang="en-US" sz="2400" b="1" dirty="0"/>
              <a:t>useful when picking a bespoke peer group</a:t>
            </a:r>
          </a:p>
          <a:p>
            <a:endParaRPr lang="en-US" dirty="0"/>
          </a:p>
          <a:p>
            <a:pPr marL="0" indent="0">
              <a:buNone/>
            </a:pPr>
            <a:endParaRPr lang="en-US" b="1" dirty="0"/>
          </a:p>
          <a:p>
            <a:pPr marL="0" indent="0">
              <a:buNone/>
            </a:pPr>
            <a:endParaRPr lang="en-US" dirty="0"/>
          </a:p>
        </p:txBody>
      </p:sp>
      <p:pic>
        <p:nvPicPr>
          <p:cNvPr id="5" name="Picture 4">
            <a:extLst>
              <a:ext uri="{FF2B5EF4-FFF2-40B4-BE49-F238E27FC236}">
                <a16:creationId xmlns:a16="http://schemas.microsoft.com/office/drawing/2014/main" id="{F30B25FB-D4DD-4149-934A-18B0F255FDF6}"/>
              </a:ext>
            </a:extLst>
          </p:cNvPr>
          <p:cNvPicPr>
            <a:picLocks noChangeAspect="1"/>
          </p:cNvPicPr>
          <p:nvPr/>
        </p:nvPicPr>
        <p:blipFill>
          <a:blip r:embed="rId3"/>
          <a:stretch>
            <a:fillRect/>
          </a:stretch>
        </p:blipFill>
        <p:spPr>
          <a:xfrm>
            <a:off x="1407560" y="3286762"/>
            <a:ext cx="10120044" cy="3472564"/>
          </a:xfrm>
          <a:prstGeom prst="rect">
            <a:avLst/>
          </a:prstGeom>
        </p:spPr>
      </p:pic>
      <p:sp>
        <p:nvSpPr>
          <p:cNvPr id="6" name="Oval 5">
            <a:extLst>
              <a:ext uri="{FF2B5EF4-FFF2-40B4-BE49-F238E27FC236}">
                <a16:creationId xmlns:a16="http://schemas.microsoft.com/office/drawing/2014/main" id="{AA6D0C53-07CE-4D31-90B7-AB6E02CEE23A}"/>
              </a:ext>
            </a:extLst>
          </p:cNvPr>
          <p:cNvSpPr/>
          <p:nvPr/>
        </p:nvSpPr>
        <p:spPr>
          <a:xfrm>
            <a:off x="2240408" y="3962217"/>
            <a:ext cx="2137025" cy="410967"/>
          </a:xfrm>
          <a:prstGeom prst="ellipse">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1A630505-95F8-40DD-B61B-462B9A59AE09}"/>
              </a:ext>
            </a:extLst>
          </p:cNvPr>
          <p:cNvSpPr/>
          <p:nvPr/>
        </p:nvSpPr>
        <p:spPr>
          <a:xfrm rot="20288289">
            <a:off x="223132" y="4241241"/>
            <a:ext cx="2080260" cy="891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138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6A84-F1CC-40B9-8507-6C2B1FF8DF10}"/>
              </a:ext>
            </a:extLst>
          </p:cNvPr>
          <p:cNvSpPr>
            <a:spLocks noGrp="1"/>
          </p:cNvSpPr>
          <p:nvPr>
            <p:ph type="title"/>
          </p:nvPr>
        </p:nvSpPr>
        <p:spPr/>
        <p:txBody>
          <a:bodyPr/>
          <a:lstStyle/>
          <a:p>
            <a:r>
              <a:rPr lang="en-US" dirty="0"/>
              <a:t>Sector metrics: how they relate &amp; a bit about VFM</a:t>
            </a:r>
            <a:endParaRPr lang="en-GB" dirty="0"/>
          </a:p>
        </p:txBody>
      </p:sp>
      <p:sp>
        <p:nvSpPr>
          <p:cNvPr id="3" name="Text Placeholder 2">
            <a:extLst>
              <a:ext uri="{FF2B5EF4-FFF2-40B4-BE49-F238E27FC236}">
                <a16:creationId xmlns:a16="http://schemas.microsoft.com/office/drawing/2014/main" id="{434B221C-EFAF-47CD-B9E6-B150804533B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3326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5"/>
          <p:cNvSpPr/>
          <p:nvPr/>
        </p:nvSpPr>
        <p:spPr>
          <a:xfrm>
            <a:off x="6955767" y="1446040"/>
            <a:ext cx="4270863" cy="1621165"/>
          </a:xfrm>
          <a:prstGeom prst="ellipse">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0" name="5-Point Star 79"/>
          <p:cNvSpPr/>
          <p:nvPr/>
        </p:nvSpPr>
        <p:spPr>
          <a:xfrm>
            <a:off x="10063279" y="234755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1" name="5-Point Star 80"/>
          <p:cNvSpPr/>
          <p:nvPr/>
        </p:nvSpPr>
        <p:spPr>
          <a:xfrm>
            <a:off x="9487812" y="159677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2" name="5-Point Star 81"/>
          <p:cNvSpPr/>
          <p:nvPr/>
        </p:nvSpPr>
        <p:spPr>
          <a:xfrm>
            <a:off x="9231804" y="1973626"/>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3" name="5-Point Star 82"/>
          <p:cNvSpPr/>
          <p:nvPr/>
        </p:nvSpPr>
        <p:spPr>
          <a:xfrm>
            <a:off x="10281040" y="1961090"/>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4" name="5-Point Star 83"/>
          <p:cNvSpPr/>
          <p:nvPr/>
        </p:nvSpPr>
        <p:spPr>
          <a:xfrm>
            <a:off x="9512862" y="234755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5" name="5-Point Star 84"/>
          <p:cNvSpPr/>
          <p:nvPr/>
        </p:nvSpPr>
        <p:spPr>
          <a:xfrm>
            <a:off x="10024879" y="159677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7" name="TextBox 86"/>
          <p:cNvSpPr txBox="1"/>
          <p:nvPr/>
        </p:nvSpPr>
        <p:spPr>
          <a:xfrm>
            <a:off x="8024819" y="642510"/>
            <a:ext cx="4000120" cy="830997"/>
          </a:xfrm>
          <a:prstGeom prst="rect">
            <a:avLst/>
          </a:prstGeom>
          <a:solidFill>
            <a:srgbClr val="FFFF00">
              <a:alpha val="13000"/>
            </a:srgbClr>
          </a:solidFill>
        </p:spPr>
        <p:txBody>
          <a:bodyPr wrap="square" rtlCol="0">
            <a:spAutoFit/>
          </a:bodyPr>
          <a:lstStyle/>
          <a:p>
            <a:pPr algn="ctr"/>
            <a:r>
              <a:rPr lang="en-GB" sz="2400" dirty="0"/>
              <a:t>Sector Scorecard</a:t>
            </a:r>
          </a:p>
          <a:p>
            <a:pPr algn="ctr"/>
            <a:r>
              <a:rPr lang="en-GB" sz="2400" dirty="0"/>
              <a:t>(     voluntary benchmarking)</a:t>
            </a:r>
          </a:p>
        </p:txBody>
      </p:sp>
      <p:sp>
        <p:nvSpPr>
          <p:cNvPr id="40" name="TextBox 39">
            <a:extLst>
              <a:ext uri="{FF2B5EF4-FFF2-40B4-BE49-F238E27FC236}">
                <a16:creationId xmlns:a16="http://schemas.microsoft.com/office/drawing/2014/main" id="{B285D7B1-DB9A-4747-A71A-91DB540FF531}"/>
              </a:ext>
            </a:extLst>
          </p:cNvPr>
          <p:cNvSpPr txBox="1"/>
          <p:nvPr/>
        </p:nvSpPr>
        <p:spPr>
          <a:xfrm>
            <a:off x="167061" y="181854"/>
            <a:ext cx="3088275" cy="1200329"/>
          </a:xfrm>
          <a:prstGeom prst="rect">
            <a:avLst/>
          </a:prstGeom>
          <a:noFill/>
        </p:spPr>
        <p:txBody>
          <a:bodyPr wrap="square" rtlCol="0">
            <a:spAutoFit/>
          </a:bodyPr>
          <a:lstStyle/>
          <a:p>
            <a:r>
              <a:rPr lang="en-GB" sz="3600" b="1" dirty="0">
                <a:solidFill>
                  <a:prstClr val="black"/>
                </a:solidFill>
              </a:rPr>
              <a:t>Evidencing &amp; Reporting VFM</a:t>
            </a:r>
          </a:p>
        </p:txBody>
      </p:sp>
      <p:sp>
        <p:nvSpPr>
          <p:cNvPr id="45" name="5-Point Star 84">
            <a:extLst>
              <a:ext uri="{FF2B5EF4-FFF2-40B4-BE49-F238E27FC236}">
                <a16:creationId xmlns:a16="http://schemas.microsoft.com/office/drawing/2014/main" id="{0B61A613-E8D1-44CA-ADC3-CD1DD748F531}"/>
              </a:ext>
            </a:extLst>
          </p:cNvPr>
          <p:cNvSpPr/>
          <p:nvPr/>
        </p:nvSpPr>
        <p:spPr>
          <a:xfrm>
            <a:off x="8354071" y="1108470"/>
            <a:ext cx="322271" cy="273713"/>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47" name="5-Point Star 80">
            <a:extLst>
              <a:ext uri="{FF2B5EF4-FFF2-40B4-BE49-F238E27FC236}">
                <a16:creationId xmlns:a16="http://schemas.microsoft.com/office/drawing/2014/main" id="{4AB9FFA8-FFC9-418E-991D-E412609D992D}"/>
              </a:ext>
            </a:extLst>
          </p:cNvPr>
          <p:cNvSpPr/>
          <p:nvPr/>
        </p:nvSpPr>
        <p:spPr>
          <a:xfrm>
            <a:off x="7785954" y="159677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1" name="5-Point Star 81">
            <a:extLst>
              <a:ext uri="{FF2B5EF4-FFF2-40B4-BE49-F238E27FC236}">
                <a16:creationId xmlns:a16="http://schemas.microsoft.com/office/drawing/2014/main" id="{0AF71194-B358-479B-8E7F-1E5770DE3653}"/>
              </a:ext>
            </a:extLst>
          </p:cNvPr>
          <p:cNvSpPr/>
          <p:nvPr/>
        </p:nvSpPr>
        <p:spPr>
          <a:xfrm>
            <a:off x="7529946" y="1973626"/>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4" name="5-Point Star 82">
            <a:extLst>
              <a:ext uri="{FF2B5EF4-FFF2-40B4-BE49-F238E27FC236}">
                <a16:creationId xmlns:a16="http://schemas.microsoft.com/office/drawing/2014/main" id="{EBC052B7-AC7A-4C9E-ACAC-4B6D77502AE4}"/>
              </a:ext>
            </a:extLst>
          </p:cNvPr>
          <p:cNvSpPr/>
          <p:nvPr/>
        </p:nvSpPr>
        <p:spPr>
          <a:xfrm>
            <a:off x="8579182" y="1961090"/>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6" name="5-Point Star 84">
            <a:extLst>
              <a:ext uri="{FF2B5EF4-FFF2-40B4-BE49-F238E27FC236}">
                <a16:creationId xmlns:a16="http://schemas.microsoft.com/office/drawing/2014/main" id="{40C316FB-A3B0-47A3-A3C9-A6B5B257B688}"/>
              </a:ext>
            </a:extLst>
          </p:cNvPr>
          <p:cNvSpPr/>
          <p:nvPr/>
        </p:nvSpPr>
        <p:spPr>
          <a:xfrm>
            <a:off x="8323021" y="159677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58" name="5-Point Star 79">
            <a:extLst>
              <a:ext uri="{FF2B5EF4-FFF2-40B4-BE49-F238E27FC236}">
                <a16:creationId xmlns:a16="http://schemas.microsoft.com/office/drawing/2014/main" id="{382BE1B7-DE0C-415D-9D55-1FE70271806C}"/>
              </a:ext>
            </a:extLst>
          </p:cNvPr>
          <p:cNvSpPr/>
          <p:nvPr/>
        </p:nvSpPr>
        <p:spPr>
          <a:xfrm>
            <a:off x="8353759" y="2399738"/>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60" name="5-Point Star 83">
            <a:extLst>
              <a:ext uri="{FF2B5EF4-FFF2-40B4-BE49-F238E27FC236}">
                <a16:creationId xmlns:a16="http://schemas.microsoft.com/office/drawing/2014/main" id="{0F9AA977-1762-4AC3-8689-E067EC5813A4}"/>
              </a:ext>
            </a:extLst>
          </p:cNvPr>
          <p:cNvSpPr/>
          <p:nvPr/>
        </p:nvSpPr>
        <p:spPr>
          <a:xfrm>
            <a:off x="7803342" y="2399738"/>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62" name="5-Point Star 79">
            <a:extLst>
              <a:ext uri="{FF2B5EF4-FFF2-40B4-BE49-F238E27FC236}">
                <a16:creationId xmlns:a16="http://schemas.microsoft.com/office/drawing/2014/main" id="{25BF2490-7502-425F-8831-D29B669B0B7F}"/>
              </a:ext>
            </a:extLst>
          </p:cNvPr>
          <p:cNvSpPr/>
          <p:nvPr/>
        </p:nvSpPr>
        <p:spPr>
          <a:xfrm>
            <a:off x="8053946" y="1991989"/>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Tree>
    <p:extLst>
      <p:ext uri="{BB962C8B-B14F-4D97-AF65-F5344CB8AC3E}">
        <p14:creationId xmlns:p14="http://schemas.microsoft.com/office/powerpoint/2010/main" val="323021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5-Point Star 79"/>
          <p:cNvSpPr/>
          <p:nvPr/>
        </p:nvSpPr>
        <p:spPr>
          <a:xfrm>
            <a:off x="10063279" y="234755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1" name="5-Point Star 80"/>
          <p:cNvSpPr/>
          <p:nvPr/>
        </p:nvSpPr>
        <p:spPr>
          <a:xfrm>
            <a:off x="9487812" y="159677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2" name="5-Point Star 81"/>
          <p:cNvSpPr/>
          <p:nvPr/>
        </p:nvSpPr>
        <p:spPr>
          <a:xfrm>
            <a:off x="9231804" y="1973626"/>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3" name="5-Point Star 82"/>
          <p:cNvSpPr/>
          <p:nvPr/>
        </p:nvSpPr>
        <p:spPr>
          <a:xfrm>
            <a:off x="10281040" y="1961090"/>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4" name="5-Point Star 83"/>
          <p:cNvSpPr/>
          <p:nvPr/>
        </p:nvSpPr>
        <p:spPr>
          <a:xfrm>
            <a:off x="9512862" y="2347552"/>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5" name="5-Point Star 84"/>
          <p:cNvSpPr/>
          <p:nvPr/>
        </p:nvSpPr>
        <p:spPr>
          <a:xfrm>
            <a:off x="10024879" y="1596775"/>
            <a:ext cx="512017" cy="426112"/>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86" name="Oval 85"/>
          <p:cNvSpPr/>
          <p:nvPr/>
        </p:nvSpPr>
        <p:spPr>
          <a:xfrm>
            <a:off x="6835639" y="1522017"/>
            <a:ext cx="4270863" cy="1621165"/>
          </a:xfrm>
          <a:prstGeom prst="ellipse">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7" name="TextBox 86"/>
          <p:cNvSpPr txBox="1"/>
          <p:nvPr/>
        </p:nvSpPr>
        <p:spPr>
          <a:xfrm>
            <a:off x="8024819" y="642510"/>
            <a:ext cx="4000120" cy="830997"/>
          </a:xfrm>
          <a:prstGeom prst="rect">
            <a:avLst/>
          </a:prstGeom>
          <a:solidFill>
            <a:srgbClr val="FFFF00">
              <a:alpha val="13000"/>
            </a:srgbClr>
          </a:solidFill>
        </p:spPr>
        <p:txBody>
          <a:bodyPr wrap="square" rtlCol="0">
            <a:spAutoFit/>
          </a:bodyPr>
          <a:lstStyle/>
          <a:p>
            <a:pPr algn="ctr"/>
            <a:r>
              <a:rPr lang="en-GB" sz="2400" dirty="0"/>
              <a:t>Sector Scorecard</a:t>
            </a:r>
          </a:p>
          <a:p>
            <a:pPr algn="ctr"/>
            <a:r>
              <a:rPr lang="en-GB" sz="2400" dirty="0"/>
              <a:t>(     voluntary benchmarking)</a:t>
            </a:r>
          </a:p>
        </p:txBody>
      </p:sp>
      <p:sp>
        <p:nvSpPr>
          <p:cNvPr id="40" name="TextBox 39">
            <a:extLst>
              <a:ext uri="{FF2B5EF4-FFF2-40B4-BE49-F238E27FC236}">
                <a16:creationId xmlns:a16="http://schemas.microsoft.com/office/drawing/2014/main" id="{B285D7B1-DB9A-4747-A71A-91DB540FF531}"/>
              </a:ext>
            </a:extLst>
          </p:cNvPr>
          <p:cNvSpPr txBox="1"/>
          <p:nvPr/>
        </p:nvSpPr>
        <p:spPr>
          <a:xfrm>
            <a:off x="167061" y="181854"/>
            <a:ext cx="3088275" cy="1200329"/>
          </a:xfrm>
          <a:prstGeom prst="rect">
            <a:avLst/>
          </a:prstGeom>
          <a:noFill/>
        </p:spPr>
        <p:txBody>
          <a:bodyPr wrap="square" rtlCol="0">
            <a:spAutoFit/>
          </a:bodyPr>
          <a:lstStyle/>
          <a:p>
            <a:r>
              <a:rPr lang="en-GB" sz="3600" b="1" dirty="0">
                <a:solidFill>
                  <a:prstClr val="black"/>
                </a:solidFill>
              </a:rPr>
              <a:t>Evidencing &amp; Reporting VFM</a:t>
            </a:r>
          </a:p>
        </p:txBody>
      </p:sp>
      <p:sp>
        <p:nvSpPr>
          <p:cNvPr id="45" name="5-Point Star 84">
            <a:extLst>
              <a:ext uri="{FF2B5EF4-FFF2-40B4-BE49-F238E27FC236}">
                <a16:creationId xmlns:a16="http://schemas.microsoft.com/office/drawing/2014/main" id="{0B61A613-E8D1-44CA-ADC3-CD1DD748F531}"/>
              </a:ext>
            </a:extLst>
          </p:cNvPr>
          <p:cNvSpPr/>
          <p:nvPr/>
        </p:nvSpPr>
        <p:spPr>
          <a:xfrm>
            <a:off x="8354071" y="1108470"/>
            <a:ext cx="322271" cy="273713"/>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19" name="TextBox 18">
            <a:extLst>
              <a:ext uri="{FF2B5EF4-FFF2-40B4-BE49-F238E27FC236}">
                <a16:creationId xmlns:a16="http://schemas.microsoft.com/office/drawing/2014/main" id="{A34DBD19-8D0D-446F-B2DB-18C04F9E5E15}"/>
              </a:ext>
            </a:extLst>
          </p:cNvPr>
          <p:cNvSpPr txBox="1"/>
          <p:nvPr/>
        </p:nvSpPr>
        <p:spPr>
          <a:xfrm>
            <a:off x="4230091" y="680405"/>
            <a:ext cx="3794728" cy="830997"/>
          </a:xfrm>
          <a:prstGeom prst="rect">
            <a:avLst/>
          </a:prstGeom>
          <a:solidFill>
            <a:srgbClr val="0070C0">
              <a:alpha val="13000"/>
            </a:srgbClr>
          </a:solidFill>
        </p:spPr>
        <p:txBody>
          <a:bodyPr wrap="square" rtlCol="0">
            <a:spAutoFit/>
          </a:bodyPr>
          <a:lstStyle/>
          <a:p>
            <a:pPr algn="ctr"/>
            <a:r>
              <a:rPr lang="en-GB" sz="2400" dirty="0"/>
              <a:t>Regulatory requirements</a:t>
            </a:r>
          </a:p>
          <a:p>
            <a:pPr algn="ctr"/>
            <a:r>
              <a:rPr lang="en-GB" sz="2400" dirty="0"/>
              <a:t>(        mandatory)</a:t>
            </a:r>
          </a:p>
        </p:txBody>
      </p:sp>
      <p:sp>
        <p:nvSpPr>
          <p:cNvPr id="20" name="TextBox 19">
            <a:extLst>
              <a:ext uri="{FF2B5EF4-FFF2-40B4-BE49-F238E27FC236}">
                <a16:creationId xmlns:a16="http://schemas.microsoft.com/office/drawing/2014/main" id="{A391F2EC-45D1-4E4D-A70A-0EEDCC4D90A8}"/>
              </a:ext>
            </a:extLst>
          </p:cNvPr>
          <p:cNvSpPr txBox="1"/>
          <p:nvPr/>
        </p:nvSpPr>
        <p:spPr>
          <a:xfrm>
            <a:off x="6583401" y="3250050"/>
            <a:ext cx="2882835" cy="748795"/>
          </a:xfrm>
          <a:prstGeom prst="rect">
            <a:avLst/>
          </a:prstGeom>
          <a:noFill/>
        </p:spPr>
        <p:txBody>
          <a:bodyPr wrap="square" rtlCol="0">
            <a:spAutoFit/>
          </a:bodyPr>
          <a:lstStyle/>
          <a:p>
            <a:pPr algn="ctr"/>
            <a:r>
              <a:rPr lang="en-GB" sz="2133" b="1" dirty="0">
                <a:solidFill>
                  <a:srgbClr val="00B050"/>
                </a:solidFill>
              </a:rPr>
              <a:t>Shared RSH/Scorecard metrics</a:t>
            </a:r>
          </a:p>
        </p:txBody>
      </p:sp>
      <p:sp>
        <p:nvSpPr>
          <p:cNvPr id="27" name="5-Point Star 56">
            <a:extLst>
              <a:ext uri="{FF2B5EF4-FFF2-40B4-BE49-F238E27FC236}">
                <a16:creationId xmlns:a16="http://schemas.microsoft.com/office/drawing/2014/main" id="{3B3A6E8F-3F3D-47BB-90D3-43311A4DCE50}"/>
              </a:ext>
            </a:extLst>
          </p:cNvPr>
          <p:cNvSpPr/>
          <p:nvPr/>
        </p:nvSpPr>
        <p:spPr>
          <a:xfrm>
            <a:off x="7198223" y="2087377"/>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28" name="5-Point Star 58">
            <a:extLst>
              <a:ext uri="{FF2B5EF4-FFF2-40B4-BE49-F238E27FC236}">
                <a16:creationId xmlns:a16="http://schemas.microsoft.com/office/drawing/2014/main" id="{659260A0-5E68-4793-A5C0-D769FDF45532}"/>
              </a:ext>
            </a:extLst>
          </p:cNvPr>
          <p:cNvSpPr/>
          <p:nvPr/>
        </p:nvSpPr>
        <p:spPr>
          <a:xfrm>
            <a:off x="8247459" y="2074841"/>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29" name="5-Point Star 67">
            <a:extLst>
              <a:ext uri="{FF2B5EF4-FFF2-40B4-BE49-F238E27FC236}">
                <a16:creationId xmlns:a16="http://schemas.microsoft.com/office/drawing/2014/main" id="{3EAF6D61-57E3-40EC-A21F-EE5619DE9BEE}"/>
              </a:ext>
            </a:extLst>
          </p:cNvPr>
          <p:cNvSpPr/>
          <p:nvPr/>
        </p:nvSpPr>
        <p:spPr>
          <a:xfrm>
            <a:off x="7710240" y="2080579"/>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30" name="5-Point Star 78">
            <a:extLst>
              <a:ext uri="{FF2B5EF4-FFF2-40B4-BE49-F238E27FC236}">
                <a16:creationId xmlns:a16="http://schemas.microsoft.com/office/drawing/2014/main" id="{6B619F7E-527F-4B28-A4B5-D7E982821D97}"/>
              </a:ext>
            </a:extLst>
          </p:cNvPr>
          <p:cNvSpPr/>
          <p:nvPr/>
        </p:nvSpPr>
        <p:spPr>
          <a:xfrm>
            <a:off x="7972244" y="1654467"/>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31" name="Oval 30">
            <a:extLst>
              <a:ext uri="{FF2B5EF4-FFF2-40B4-BE49-F238E27FC236}">
                <a16:creationId xmlns:a16="http://schemas.microsoft.com/office/drawing/2014/main" id="{736002B1-BAC6-4A41-AD49-FEF3794E8F8C}"/>
              </a:ext>
            </a:extLst>
          </p:cNvPr>
          <p:cNvSpPr/>
          <p:nvPr/>
        </p:nvSpPr>
        <p:spPr>
          <a:xfrm>
            <a:off x="4820335" y="1522017"/>
            <a:ext cx="4270863" cy="1621165"/>
          </a:xfrm>
          <a:prstGeom prst="ellipse">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5-Point Star 78">
            <a:extLst>
              <a:ext uri="{FF2B5EF4-FFF2-40B4-BE49-F238E27FC236}">
                <a16:creationId xmlns:a16="http://schemas.microsoft.com/office/drawing/2014/main" id="{1905F1B2-4E2D-48BE-87B6-7ECBE91F5CC3}"/>
              </a:ext>
            </a:extLst>
          </p:cNvPr>
          <p:cNvSpPr/>
          <p:nvPr/>
        </p:nvSpPr>
        <p:spPr>
          <a:xfrm>
            <a:off x="7398646" y="1673015"/>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33" name="5-Point Star 48">
            <a:extLst>
              <a:ext uri="{FF2B5EF4-FFF2-40B4-BE49-F238E27FC236}">
                <a16:creationId xmlns:a16="http://schemas.microsoft.com/office/drawing/2014/main" id="{FBE08B24-DEB5-4C84-B459-68E2823F138F}"/>
              </a:ext>
            </a:extLst>
          </p:cNvPr>
          <p:cNvSpPr/>
          <p:nvPr/>
        </p:nvSpPr>
        <p:spPr>
          <a:xfrm>
            <a:off x="7965389" y="2506691"/>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34" name="5-Point Star 71">
            <a:extLst>
              <a:ext uri="{FF2B5EF4-FFF2-40B4-BE49-F238E27FC236}">
                <a16:creationId xmlns:a16="http://schemas.microsoft.com/office/drawing/2014/main" id="{42C89A78-D7E2-4769-9F8C-E66E48D3A42F}"/>
              </a:ext>
            </a:extLst>
          </p:cNvPr>
          <p:cNvSpPr/>
          <p:nvPr/>
        </p:nvSpPr>
        <p:spPr>
          <a:xfrm>
            <a:off x="7414970" y="2506691"/>
            <a:ext cx="512017" cy="426112"/>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35" name="5-Point Star 52">
            <a:extLst>
              <a:ext uri="{FF2B5EF4-FFF2-40B4-BE49-F238E27FC236}">
                <a16:creationId xmlns:a16="http://schemas.microsoft.com/office/drawing/2014/main" id="{19662F49-A0B4-4B8E-A837-7925818F458D}"/>
              </a:ext>
            </a:extLst>
          </p:cNvPr>
          <p:cNvSpPr/>
          <p:nvPr/>
        </p:nvSpPr>
        <p:spPr>
          <a:xfrm>
            <a:off x="5153608" y="1144642"/>
            <a:ext cx="324313" cy="248045"/>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2D050"/>
              </a:solidFill>
            </a:endParaRPr>
          </a:p>
        </p:txBody>
      </p:sp>
      <p:sp>
        <p:nvSpPr>
          <p:cNvPr id="36" name="TextBox 35">
            <a:extLst>
              <a:ext uri="{FF2B5EF4-FFF2-40B4-BE49-F238E27FC236}">
                <a16:creationId xmlns:a16="http://schemas.microsoft.com/office/drawing/2014/main" id="{F6542ABD-9D23-4FC8-B9DA-CA7B8A8D23B8}"/>
              </a:ext>
            </a:extLst>
          </p:cNvPr>
          <p:cNvSpPr txBox="1"/>
          <p:nvPr/>
        </p:nvSpPr>
        <p:spPr>
          <a:xfrm>
            <a:off x="9231804" y="3293646"/>
            <a:ext cx="2256777" cy="748795"/>
          </a:xfrm>
          <a:prstGeom prst="rect">
            <a:avLst/>
          </a:prstGeom>
          <a:noFill/>
        </p:spPr>
        <p:txBody>
          <a:bodyPr wrap="square" rtlCol="0">
            <a:spAutoFit/>
          </a:bodyPr>
          <a:lstStyle/>
          <a:p>
            <a:pPr algn="ctr"/>
            <a:r>
              <a:rPr lang="en-GB" sz="2133" b="1" dirty="0">
                <a:solidFill>
                  <a:srgbClr val="0070C0"/>
                </a:solidFill>
              </a:rPr>
              <a:t>Non-RSH Scorecard metrics</a:t>
            </a:r>
          </a:p>
        </p:txBody>
      </p:sp>
      <p:sp>
        <p:nvSpPr>
          <p:cNvPr id="37" name="5-Point Star 54">
            <a:extLst>
              <a:ext uri="{FF2B5EF4-FFF2-40B4-BE49-F238E27FC236}">
                <a16:creationId xmlns:a16="http://schemas.microsoft.com/office/drawing/2014/main" id="{7CEC9044-9C02-493A-A1CD-B6FACC2318EC}"/>
              </a:ext>
            </a:extLst>
          </p:cNvPr>
          <p:cNvSpPr/>
          <p:nvPr/>
        </p:nvSpPr>
        <p:spPr>
          <a:xfrm>
            <a:off x="5454048" y="1164093"/>
            <a:ext cx="250847" cy="23920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38" name="5-Point Star 54">
            <a:extLst>
              <a:ext uri="{FF2B5EF4-FFF2-40B4-BE49-F238E27FC236}">
                <a16:creationId xmlns:a16="http://schemas.microsoft.com/office/drawing/2014/main" id="{435BB8CD-ACC9-4913-B936-FBBAE92455C7}"/>
              </a:ext>
            </a:extLst>
          </p:cNvPr>
          <p:cNvSpPr/>
          <p:nvPr/>
        </p:nvSpPr>
        <p:spPr>
          <a:xfrm>
            <a:off x="5704464" y="1637609"/>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39" name="5-Point Star 42">
            <a:extLst>
              <a:ext uri="{FF2B5EF4-FFF2-40B4-BE49-F238E27FC236}">
                <a16:creationId xmlns:a16="http://schemas.microsoft.com/office/drawing/2014/main" id="{EA30A0CA-EC61-460C-A551-98DC7E91B5E1}"/>
              </a:ext>
            </a:extLst>
          </p:cNvPr>
          <p:cNvSpPr/>
          <p:nvPr/>
        </p:nvSpPr>
        <p:spPr>
          <a:xfrm>
            <a:off x="5192447" y="198502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1" name="5-Point Star 43">
            <a:extLst>
              <a:ext uri="{FF2B5EF4-FFF2-40B4-BE49-F238E27FC236}">
                <a16:creationId xmlns:a16="http://schemas.microsoft.com/office/drawing/2014/main" id="{CDAE2763-B15A-4617-B1B7-1CD5692BC60F}"/>
              </a:ext>
            </a:extLst>
          </p:cNvPr>
          <p:cNvSpPr/>
          <p:nvPr/>
        </p:nvSpPr>
        <p:spPr>
          <a:xfrm>
            <a:off x="6190830" y="1961090"/>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2" name="5-Point Star 45">
            <a:extLst>
              <a:ext uri="{FF2B5EF4-FFF2-40B4-BE49-F238E27FC236}">
                <a16:creationId xmlns:a16="http://schemas.microsoft.com/office/drawing/2014/main" id="{DE36BF5C-046F-4D6A-96CB-CF05A3DCC296}"/>
              </a:ext>
            </a:extLst>
          </p:cNvPr>
          <p:cNvSpPr/>
          <p:nvPr/>
        </p:nvSpPr>
        <p:spPr>
          <a:xfrm>
            <a:off x="5362244" y="2454791"/>
            <a:ext cx="512017" cy="42611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43" name="5-Point Star 47">
            <a:extLst>
              <a:ext uri="{FF2B5EF4-FFF2-40B4-BE49-F238E27FC236}">
                <a16:creationId xmlns:a16="http://schemas.microsoft.com/office/drawing/2014/main" id="{ABE890BA-8364-493A-9A64-C8F44610CB26}"/>
              </a:ext>
            </a:extLst>
          </p:cNvPr>
          <p:cNvSpPr/>
          <p:nvPr/>
        </p:nvSpPr>
        <p:spPr>
          <a:xfrm>
            <a:off x="5960473" y="2454791"/>
            <a:ext cx="512017" cy="47801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52" name="TextBox 51">
            <a:extLst>
              <a:ext uri="{FF2B5EF4-FFF2-40B4-BE49-F238E27FC236}">
                <a16:creationId xmlns:a16="http://schemas.microsoft.com/office/drawing/2014/main" id="{E77FE8A4-3277-45E3-A010-37BBA70CEAD1}"/>
              </a:ext>
            </a:extLst>
          </p:cNvPr>
          <p:cNvSpPr txBox="1"/>
          <p:nvPr/>
        </p:nvSpPr>
        <p:spPr>
          <a:xfrm>
            <a:off x="4375622" y="3270321"/>
            <a:ext cx="2348549" cy="748795"/>
          </a:xfrm>
          <a:prstGeom prst="rect">
            <a:avLst/>
          </a:prstGeom>
          <a:solidFill>
            <a:schemeClr val="bg1">
              <a:alpha val="0"/>
            </a:schemeClr>
          </a:solidFill>
        </p:spPr>
        <p:txBody>
          <a:bodyPr wrap="square" rtlCol="0">
            <a:spAutoFit/>
          </a:bodyPr>
          <a:lstStyle/>
          <a:p>
            <a:pPr algn="ctr"/>
            <a:r>
              <a:rPr lang="en-GB" sz="2133" b="1" dirty="0">
                <a:solidFill>
                  <a:srgbClr val="FF0000"/>
                </a:solidFill>
              </a:rPr>
              <a:t>HA’s strategic targets</a:t>
            </a:r>
          </a:p>
        </p:txBody>
      </p:sp>
      <p:sp>
        <p:nvSpPr>
          <p:cNvPr id="53" name="TextBox 52">
            <a:extLst>
              <a:ext uri="{FF2B5EF4-FFF2-40B4-BE49-F238E27FC236}">
                <a16:creationId xmlns:a16="http://schemas.microsoft.com/office/drawing/2014/main" id="{306986DA-114E-4C62-85B3-64767A1744D2}"/>
              </a:ext>
            </a:extLst>
          </p:cNvPr>
          <p:cNvSpPr txBox="1"/>
          <p:nvPr/>
        </p:nvSpPr>
        <p:spPr>
          <a:xfrm>
            <a:off x="5704464" y="5892324"/>
            <a:ext cx="6408481" cy="646331"/>
          </a:xfrm>
          <a:prstGeom prst="rect">
            <a:avLst/>
          </a:prstGeom>
          <a:noFill/>
        </p:spPr>
        <p:txBody>
          <a:bodyPr wrap="square" rtlCol="0">
            <a:spAutoFit/>
          </a:bodyPr>
          <a:lstStyle/>
          <a:p>
            <a:r>
              <a:rPr lang="en-GB" sz="3600" b="1" dirty="0">
                <a:solidFill>
                  <a:prstClr val="black"/>
                </a:solidFill>
              </a:rPr>
              <a:t>Er, so, what’s the question?......</a:t>
            </a:r>
          </a:p>
        </p:txBody>
      </p:sp>
    </p:spTree>
    <p:extLst>
      <p:ext uri="{BB962C8B-B14F-4D97-AF65-F5344CB8AC3E}">
        <p14:creationId xmlns:p14="http://schemas.microsoft.com/office/powerpoint/2010/main" val="26647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P spid="43" grpId="0" animBg="1"/>
      <p:bldP spid="52" grpId="0" animBg="1"/>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AEA10563F984780DF886C74579EEF" ma:contentTypeVersion="13" ma:contentTypeDescription="Create a new document." ma:contentTypeScope="" ma:versionID="41f6bafb640cd5747eb735d05922dda1">
  <xsd:schema xmlns:xsd="http://www.w3.org/2001/XMLSchema" xmlns:xs="http://www.w3.org/2001/XMLSchema" xmlns:p="http://schemas.microsoft.com/office/2006/metadata/properties" xmlns:ns2="76ce6daf-1946-43d2-bde0-017f0d928c3c" xmlns:ns3="ec763d0b-e8a5-43af-af0a-3840cbcea031" targetNamespace="http://schemas.microsoft.com/office/2006/metadata/properties" ma:root="true" ma:fieldsID="9c1f18d54e68a0503f0b863258e39d3b" ns2:_="" ns3:_="">
    <xsd:import namespace="76ce6daf-1946-43d2-bde0-017f0d928c3c"/>
    <xsd:import namespace="ec763d0b-e8a5-43af-af0a-3840cbcea0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e6daf-1946-43d2-bde0-017f0d928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763d0b-e8a5-43af-af0a-3840cbcea0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135217-978D-46E4-9D03-747D56562394}">
  <ds:schemaRefs>
    <ds:schemaRef ds:uri="http://schemas.microsoft.com/sharepoint/v3/contenttype/forms"/>
  </ds:schemaRefs>
</ds:datastoreItem>
</file>

<file path=customXml/itemProps2.xml><?xml version="1.0" encoding="utf-8"?>
<ds:datastoreItem xmlns:ds="http://schemas.openxmlformats.org/officeDocument/2006/customXml" ds:itemID="{82DC9D90-BCD0-4F7F-90A2-7559A42E3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e6daf-1946-43d2-bde0-017f0d928c3c"/>
    <ds:schemaRef ds:uri="ec763d0b-e8a5-43af-af0a-3840cbcea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6D5185-1BE7-485B-944E-C485102D4136}">
  <ds:schemaRefs>
    <ds:schemaRef ds:uri="http://purl.org/dc/elements/1.1/"/>
    <ds:schemaRef ds:uri="http://schemas.microsoft.com/office/2006/metadata/properties"/>
    <ds:schemaRef ds:uri="http://schemas.microsoft.com/office/2006/documentManagement/types"/>
    <ds:schemaRef ds:uri="76ce6daf-1946-43d2-bde0-017f0d928c3c"/>
    <ds:schemaRef ds:uri="http://purl.org/dc/terms/"/>
    <ds:schemaRef ds:uri="http://purl.org/dc/dcmitype/"/>
    <ds:schemaRef ds:uri="http://schemas.microsoft.com/office/infopath/2007/PartnerControls"/>
    <ds:schemaRef ds:uri="http://schemas.openxmlformats.org/package/2006/metadata/core-properties"/>
    <ds:schemaRef ds:uri="ec763d0b-e8a5-43af-af0a-3840cbcea0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13072</TotalTime>
  <Words>3212</Words>
  <Application>Microsoft Office PowerPoint</Application>
  <PresentationFormat>Widescreen</PresentationFormat>
  <Paragraphs>378</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Segoe UI</vt:lpstr>
      <vt:lpstr>Wingdings</vt:lpstr>
      <vt:lpstr>Office Theme</vt:lpstr>
      <vt:lpstr>PowerPoint Presentation</vt:lpstr>
      <vt:lpstr>Agenda</vt:lpstr>
      <vt:lpstr>Benchmarking basics</vt:lpstr>
      <vt:lpstr>Benchmarking basics</vt:lpstr>
      <vt:lpstr>All definitions available on data entry page by clicking on the blue ‘?’</vt:lpstr>
      <vt:lpstr>Benchmarking basics</vt:lpstr>
      <vt:lpstr>Sector metrics: how they relate &amp; a bit about VFM</vt:lpstr>
      <vt:lpstr>PowerPoint Presentation</vt:lpstr>
      <vt:lpstr>PowerPoint Presentation</vt:lpstr>
      <vt:lpstr>PowerPoint Presentation</vt:lpstr>
      <vt:lpstr>PowerPoint Presentation</vt:lpstr>
      <vt:lpstr>PowerPoint Presentation</vt:lpstr>
      <vt:lpstr>HA’s Strategic targets? – quick digression……..</vt:lpstr>
      <vt:lpstr>How the various cost metrics relate - the detail!</vt:lpstr>
      <vt:lpstr>4 key Acuity cost metrics</vt:lpstr>
      <vt:lpstr>About Acuity cost metrics</vt:lpstr>
      <vt:lpstr>About Acuity cost metrics</vt:lpstr>
      <vt:lpstr>Principle: split total operating costs into 5 pots</vt:lpstr>
      <vt:lpstr>About Acuity cost metrics</vt:lpstr>
      <vt:lpstr>3 CPP metrics (&amp; the Other pot)</vt:lpstr>
      <vt:lpstr>Overheads</vt:lpstr>
      <vt:lpstr>Regulatory metrics</vt:lpstr>
      <vt:lpstr>RSH metrics</vt:lpstr>
      <vt:lpstr>Getting the calculations right</vt:lpstr>
      <vt:lpstr>TSM timetable</vt:lpstr>
      <vt:lpstr>Get in touch about any further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Smedley</dc:creator>
  <cp:lastModifiedBy>Steve Smedley</cp:lastModifiedBy>
  <cp:revision>63</cp:revision>
  <dcterms:created xsi:type="dcterms:W3CDTF">2020-04-29T13:22:16Z</dcterms:created>
  <dcterms:modified xsi:type="dcterms:W3CDTF">2022-04-08T11:49:57Z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0x010100E26AEA10563F984780DF886C74579EEF</vt:lpwstr>
  </property>
</Properties>
</file>