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2"/>
  </p:notesMasterIdLst>
  <p:sldIdLst>
    <p:sldId id="259" r:id="rId5"/>
    <p:sldId id="305" r:id="rId6"/>
    <p:sldId id="529" r:id="rId7"/>
    <p:sldId id="633" r:id="rId8"/>
    <p:sldId id="377" r:id="rId9"/>
    <p:sldId id="460" r:id="rId10"/>
    <p:sldId id="768" r:id="rId11"/>
    <p:sldId id="775" r:id="rId12"/>
    <p:sldId id="723" r:id="rId13"/>
    <p:sldId id="725" r:id="rId14"/>
    <p:sldId id="724" r:id="rId15"/>
    <p:sldId id="767" r:id="rId16"/>
    <p:sldId id="769" r:id="rId17"/>
    <p:sldId id="792" r:id="rId18"/>
    <p:sldId id="788" r:id="rId19"/>
    <p:sldId id="790" r:id="rId20"/>
    <p:sldId id="781" r:id="rId21"/>
    <p:sldId id="4057" r:id="rId22"/>
    <p:sldId id="4056" r:id="rId23"/>
    <p:sldId id="481" r:id="rId24"/>
    <p:sldId id="738" r:id="rId25"/>
    <p:sldId id="793" r:id="rId26"/>
    <p:sldId id="450" r:id="rId27"/>
    <p:sldId id="477" r:id="rId28"/>
    <p:sldId id="476" r:id="rId29"/>
    <p:sldId id="473" r:id="rId30"/>
    <p:sldId id="472" r:id="rId31"/>
  </p:sldIdLst>
  <p:sldSz cx="13004800" cy="9753600"/>
  <p:notesSz cx="6888163" cy="10018713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49B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B44C31-6F37-4AE4-873D-19612879AC42}" v="1" dt="2022-04-28T10:42:39.03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17" autoAdjust="0"/>
  </p:normalViewPr>
  <p:slideViewPr>
    <p:cSldViewPr snapToGrid="0" snapToObjects="1">
      <p:cViewPr varScale="1">
        <p:scale>
          <a:sx n="63" d="100"/>
          <a:sy n="63" d="100"/>
        </p:scale>
        <p:origin x="2238" y="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Metivier" userId="1baa4d8c-9b31-43e2-98ed-87b1792529ab" providerId="ADAL" clId="{DFB44C31-6F37-4AE4-873D-19612879AC42}"/>
    <pc:docChg chg="custSel modSld">
      <pc:chgData name="Heather Metivier" userId="1baa4d8c-9b31-43e2-98ed-87b1792529ab" providerId="ADAL" clId="{DFB44C31-6F37-4AE4-873D-19612879AC42}" dt="2022-04-28T10:44:04.944" v="8" actId="478"/>
      <pc:docMkLst>
        <pc:docMk/>
      </pc:docMkLst>
      <pc:sldChg chg="addSp delSp modSp mod">
        <pc:chgData name="Heather Metivier" userId="1baa4d8c-9b31-43e2-98ed-87b1792529ab" providerId="ADAL" clId="{DFB44C31-6F37-4AE4-873D-19612879AC42}" dt="2022-04-28T10:44:04.944" v="8" actId="478"/>
        <pc:sldMkLst>
          <pc:docMk/>
          <pc:sldMk cId="2290184440" sldId="259"/>
        </pc:sldMkLst>
        <pc:picChg chg="add del mod">
          <ac:chgData name="Heather Metivier" userId="1baa4d8c-9b31-43e2-98ed-87b1792529ab" providerId="ADAL" clId="{DFB44C31-6F37-4AE4-873D-19612879AC42}" dt="2022-04-28T10:44:04.944" v="8" actId="478"/>
          <ac:picMkLst>
            <pc:docMk/>
            <pc:sldMk cId="2290184440" sldId="259"/>
            <ac:picMk id="3" creationId="{D6878ED1-FE8B-4497-B892-A4F4BE0C822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</p:spPr>
        <p:txBody>
          <a:bodyPr lIns="96606" tIns="48303" rIns="96606" bIns="48303"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8422" y="4758889"/>
            <a:ext cx="5051320" cy="4508421"/>
          </a:xfrm>
          <a:prstGeom prst="rect">
            <a:avLst/>
          </a:prstGeom>
        </p:spPr>
        <p:txBody>
          <a:bodyPr lIns="96606" tIns="48303" rIns="96606" bIns="48303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1862198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Neue-Roman"/>
        <a:ea typeface="HelveticaNeue-Roman"/>
        <a:cs typeface="HelveticaNeue-Roman"/>
        <a:sym typeface="HelveticaNeue-Roman"/>
      </a:defRPr>
    </a:lvl1pPr>
    <a:lvl2pPr indent="228600" defTabSz="457200">
      <a:lnSpc>
        <a:spcPct val="117999"/>
      </a:lnSpc>
      <a:defRPr sz="2200">
        <a:latin typeface="HelveticaNeue-Roman"/>
        <a:ea typeface="HelveticaNeue-Roman"/>
        <a:cs typeface="HelveticaNeue-Roman"/>
        <a:sym typeface="HelveticaNeue-Roman"/>
      </a:defRPr>
    </a:lvl2pPr>
    <a:lvl3pPr indent="457200" defTabSz="457200">
      <a:lnSpc>
        <a:spcPct val="117999"/>
      </a:lnSpc>
      <a:defRPr sz="2200">
        <a:latin typeface="HelveticaNeue-Roman"/>
        <a:ea typeface="HelveticaNeue-Roman"/>
        <a:cs typeface="HelveticaNeue-Roman"/>
        <a:sym typeface="HelveticaNeue-Roman"/>
      </a:defRPr>
    </a:lvl3pPr>
    <a:lvl4pPr indent="685800" defTabSz="457200">
      <a:lnSpc>
        <a:spcPct val="117999"/>
      </a:lnSpc>
      <a:defRPr sz="2200">
        <a:latin typeface="HelveticaNeue-Roman"/>
        <a:ea typeface="HelveticaNeue-Roman"/>
        <a:cs typeface="HelveticaNeue-Roman"/>
        <a:sym typeface="HelveticaNeue-Roman"/>
      </a:defRPr>
    </a:lvl4pPr>
    <a:lvl5pPr indent="914400" defTabSz="457200">
      <a:lnSpc>
        <a:spcPct val="117999"/>
      </a:lnSpc>
      <a:defRPr sz="2200">
        <a:latin typeface="HelveticaNeue-Roman"/>
        <a:ea typeface="HelveticaNeue-Roman"/>
        <a:cs typeface="HelveticaNeue-Roman"/>
        <a:sym typeface="HelveticaNeue-Roman"/>
      </a:defRPr>
    </a:lvl5pPr>
    <a:lvl6pPr indent="1143000" defTabSz="457200">
      <a:lnSpc>
        <a:spcPct val="117999"/>
      </a:lnSpc>
      <a:defRPr sz="2200">
        <a:latin typeface="HelveticaNeue-Roman"/>
        <a:ea typeface="HelveticaNeue-Roman"/>
        <a:cs typeface="HelveticaNeue-Roman"/>
        <a:sym typeface="HelveticaNeue-Roman"/>
      </a:defRPr>
    </a:lvl6pPr>
    <a:lvl7pPr indent="1371600" defTabSz="457200">
      <a:lnSpc>
        <a:spcPct val="117999"/>
      </a:lnSpc>
      <a:defRPr sz="2200">
        <a:latin typeface="HelveticaNeue-Roman"/>
        <a:ea typeface="HelveticaNeue-Roman"/>
        <a:cs typeface="HelveticaNeue-Roman"/>
        <a:sym typeface="HelveticaNeue-Roman"/>
      </a:defRPr>
    </a:lvl7pPr>
    <a:lvl8pPr indent="1600200" defTabSz="457200">
      <a:lnSpc>
        <a:spcPct val="117999"/>
      </a:lnSpc>
      <a:defRPr sz="2200">
        <a:latin typeface="HelveticaNeue-Roman"/>
        <a:ea typeface="HelveticaNeue-Roman"/>
        <a:cs typeface="HelveticaNeue-Roman"/>
        <a:sym typeface="HelveticaNeue-Roman"/>
      </a:defRPr>
    </a:lvl8pPr>
    <a:lvl9pPr indent="1828800" defTabSz="457200">
      <a:lnSpc>
        <a:spcPct val="117999"/>
      </a:lnSpc>
      <a:defRPr sz="2200">
        <a:latin typeface="HelveticaNeue-Roman"/>
        <a:ea typeface="HelveticaNeue-Roman"/>
        <a:cs typeface="HelveticaNeue-Roman"/>
        <a:sym typeface="HelveticaNeue-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300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772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473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027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019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762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526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902335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391269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288758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29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008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202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493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111484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0467167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928743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051456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75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466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Cosmopolitan</a:t>
            </a:r>
          </a:p>
        </p:txBody>
      </p:sp>
    </p:spTree>
    <p:extLst>
      <p:ext uri="{BB962C8B-B14F-4D97-AF65-F5344CB8AC3E}">
        <p14:creationId xmlns:p14="http://schemas.microsoft.com/office/powerpoint/2010/main" val="2673802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6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868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813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56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08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8"/>
          <p:cNvSpPr/>
          <p:nvPr/>
        </p:nvSpPr>
        <p:spPr>
          <a:xfrm>
            <a:off x="0" y="0"/>
            <a:ext cx="13055601" cy="2354201"/>
          </a:xfrm>
          <a:prstGeom prst="rect">
            <a:avLst/>
          </a:prstGeom>
          <a:solidFill>
            <a:srgbClr val="4344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5" name="Vision Graphic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9598744" y="-13792"/>
            <a:ext cx="3419860" cy="235420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33"/>
          <p:cNvSpPr/>
          <p:nvPr/>
        </p:nvSpPr>
        <p:spPr>
          <a:xfrm>
            <a:off x="6038570" y="4552950"/>
            <a:ext cx="927660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/>
            <a:endParaRPr/>
          </a:p>
        </p:txBody>
      </p:sp>
      <p:pic>
        <p:nvPicPr>
          <p:cNvPr id="8" name="DTP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288010" y="251201"/>
            <a:ext cx="1811698" cy="182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 descr="Different Perspecti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1" y="9346998"/>
            <a:ext cx="13055601" cy="424966"/>
          </a:xfrm>
          <a:prstGeom prst="rect">
            <a:avLst/>
          </a:prstGeom>
        </p:spPr>
      </p:pic>
      <p:sp>
        <p:nvSpPr>
          <p:cNvPr id="7" name="Shape 34"/>
          <p:cNvSpPr/>
          <p:nvPr/>
        </p:nvSpPr>
        <p:spPr>
          <a:xfrm>
            <a:off x="317666" y="3481051"/>
            <a:ext cx="11977287" cy="47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r>
              <a:rPr lang="en-GB" sz="4800" b="1" dirty="0"/>
              <a:t>Acuity Webinar</a:t>
            </a:r>
          </a:p>
          <a:p>
            <a:pPr lvl="0">
              <a:defRPr sz="1800" b="0"/>
            </a:pPr>
            <a:r>
              <a:rPr lang="en-GB" sz="4800" b="1" dirty="0"/>
              <a:t>Managing risk: what good looks like </a:t>
            </a:r>
          </a:p>
          <a:p>
            <a:pPr lvl="0">
              <a:defRPr sz="1800" b="0"/>
            </a:pPr>
            <a:r>
              <a:rPr lang="en-GB" sz="4800" b="1" dirty="0"/>
              <a:t>in 2022</a:t>
            </a:r>
            <a:endParaRPr lang="en-GB" sz="5400" b="1" dirty="0"/>
          </a:p>
          <a:p>
            <a:pPr lvl="0">
              <a:defRPr sz="1800" b="0"/>
            </a:pPr>
            <a:endParaRPr lang="en-GB" sz="4400" b="1" dirty="0"/>
          </a:p>
          <a:p>
            <a:pPr lvl="0">
              <a:defRPr sz="1800" b="0"/>
            </a:pPr>
            <a:r>
              <a:rPr lang="en-GB" sz="4400" b="1" dirty="0">
                <a:solidFill>
                  <a:srgbClr val="43449B"/>
                </a:solidFill>
              </a:rPr>
              <a:t>Sam McGrady, Director </a:t>
            </a:r>
            <a:endParaRPr lang="en-GB" sz="2400" dirty="0">
              <a:solidFill>
                <a:srgbClr val="43449B"/>
              </a:solidFill>
            </a:endParaRPr>
          </a:p>
          <a:p>
            <a:pPr lvl="0">
              <a:defRPr sz="1800" b="0"/>
            </a:pPr>
            <a:r>
              <a:rPr lang="en-GB" sz="4400" b="1" dirty="0">
                <a:solidFill>
                  <a:srgbClr val="43449B"/>
                </a:solidFill>
              </a:rPr>
              <a:t>26 April 2022</a:t>
            </a:r>
          </a:p>
          <a:p>
            <a:pPr lvl="0">
              <a:defRPr sz="1800" b="0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90184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8"/>
          <p:cNvSpPr/>
          <p:nvPr/>
        </p:nvSpPr>
        <p:spPr>
          <a:xfrm>
            <a:off x="-25400" y="-13792"/>
            <a:ext cx="13055601" cy="1775237"/>
          </a:xfrm>
          <a:prstGeom prst="rect">
            <a:avLst/>
          </a:prstGeom>
          <a:solidFill>
            <a:srgbClr val="43449B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6" name="Vision Graphic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9784" y="-13792"/>
            <a:ext cx="2578820" cy="177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TP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83654" y="64142"/>
            <a:ext cx="1467208" cy="1478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Different Perspecti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1" y="9346998"/>
            <a:ext cx="13055601" cy="424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1E5C99-AF0F-41CD-A580-00E1E8D6C1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738" t="18228" r="32910" b="49045"/>
          <a:stretch/>
        </p:blipFill>
        <p:spPr>
          <a:xfrm>
            <a:off x="1552696" y="2134806"/>
            <a:ext cx="9899406" cy="515499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6BF4FB-6A21-4F41-9684-84BDEF70F8DC}"/>
              </a:ext>
            </a:extLst>
          </p:cNvPr>
          <p:cNvSpPr/>
          <p:nvPr/>
        </p:nvSpPr>
        <p:spPr>
          <a:xfrm>
            <a:off x="2272105" y="6046396"/>
            <a:ext cx="8054914" cy="697304"/>
          </a:xfrm>
          <a:prstGeom prst="round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13" name="Shape 34">
            <a:extLst>
              <a:ext uri="{FF2B5EF4-FFF2-40B4-BE49-F238E27FC236}">
                <a16:creationId xmlns:a16="http://schemas.microsoft.com/office/drawing/2014/main" id="{BAB2631E-457A-42CD-B425-3E8FFF72D1B6}"/>
              </a:ext>
            </a:extLst>
          </p:cNvPr>
          <p:cNvSpPr/>
          <p:nvPr/>
        </p:nvSpPr>
        <p:spPr>
          <a:xfrm>
            <a:off x="0" y="366336"/>
            <a:ext cx="130048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Regulation </a:t>
            </a: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(Standard)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3544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8"/>
          <p:cNvSpPr/>
          <p:nvPr/>
        </p:nvSpPr>
        <p:spPr>
          <a:xfrm>
            <a:off x="-25400" y="-13792"/>
            <a:ext cx="13055601" cy="1775237"/>
          </a:xfrm>
          <a:prstGeom prst="rect">
            <a:avLst/>
          </a:prstGeom>
          <a:solidFill>
            <a:srgbClr val="43449B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6" name="Vision Graphic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9784" y="-13792"/>
            <a:ext cx="2578820" cy="177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TP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83654" y="64142"/>
            <a:ext cx="1467208" cy="1478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Different Perspecti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1" y="9346998"/>
            <a:ext cx="13055601" cy="424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1E5C99-AF0F-41CD-A580-00E1E8D6C1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738" t="50794" r="32910" b="6251"/>
          <a:stretch/>
        </p:blipFill>
        <p:spPr>
          <a:xfrm>
            <a:off x="1552696" y="2032000"/>
            <a:ext cx="9899406" cy="67661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1D5F8-6F26-4648-99E1-B23BFDD7BD65}"/>
              </a:ext>
            </a:extLst>
          </p:cNvPr>
          <p:cNvSpPr/>
          <p:nvPr/>
        </p:nvSpPr>
        <p:spPr>
          <a:xfrm>
            <a:off x="1789503" y="7910103"/>
            <a:ext cx="9526195" cy="887997"/>
          </a:xfrm>
          <a:prstGeom prst="round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14" name="Shape 34">
            <a:extLst>
              <a:ext uri="{FF2B5EF4-FFF2-40B4-BE49-F238E27FC236}">
                <a16:creationId xmlns:a16="http://schemas.microsoft.com/office/drawing/2014/main" id="{8C4A8680-7B0B-426C-B065-829F69069246}"/>
              </a:ext>
            </a:extLst>
          </p:cNvPr>
          <p:cNvSpPr/>
          <p:nvPr/>
        </p:nvSpPr>
        <p:spPr>
          <a:xfrm>
            <a:off x="0" y="366336"/>
            <a:ext cx="130048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Regulation </a:t>
            </a: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(Standard)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689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8"/>
          <p:cNvSpPr/>
          <p:nvPr/>
        </p:nvSpPr>
        <p:spPr>
          <a:xfrm>
            <a:off x="-25400" y="-13792"/>
            <a:ext cx="13055601" cy="1775237"/>
          </a:xfrm>
          <a:prstGeom prst="rect">
            <a:avLst/>
          </a:prstGeom>
          <a:solidFill>
            <a:srgbClr val="43449B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6" name="Vision Graphic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9784" y="-13792"/>
            <a:ext cx="2578820" cy="177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TP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83654" y="64142"/>
            <a:ext cx="1467208" cy="1478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Different Perspecti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1" y="9346998"/>
            <a:ext cx="13055601" cy="424966"/>
          </a:xfrm>
          <a:prstGeom prst="rect">
            <a:avLst/>
          </a:prstGeom>
        </p:spPr>
      </p:pic>
      <p:sp>
        <p:nvSpPr>
          <p:cNvPr id="14" name="Shape 34">
            <a:extLst>
              <a:ext uri="{FF2B5EF4-FFF2-40B4-BE49-F238E27FC236}">
                <a16:creationId xmlns:a16="http://schemas.microsoft.com/office/drawing/2014/main" id="{8C4A8680-7B0B-426C-B065-829F69069246}"/>
              </a:ext>
            </a:extLst>
          </p:cNvPr>
          <p:cNvSpPr/>
          <p:nvPr/>
        </p:nvSpPr>
        <p:spPr>
          <a:xfrm>
            <a:off x="0" y="366336"/>
            <a:ext cx="130048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Regulation </a:t>
            </a: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(Standard)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5AE7A8-DE47-4342-9823-C84997F2AE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043" y="2551115"/>
            <a:ext cx="11364686" cy="526569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1D5F8-6F26-4648-99E1-B23BFDD7BD65}"/>
              </a:ext>
            </a:extLst>
          </p:cNvPr>
          <p:cNvSpPr/>
          <p:nvPr/>
        </p:nvSpPr>
        <p:spPr>
          <a:xfrm>
            <a:off x="1645258" y="6709892"/>
            <a:ext cx="9714282" cy="1106920"/>
          </a:xfrm>
          <a:prstGeom prst="round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08591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8"/>
          <p:cNvSpPr/>
          <p:nvPr/>
        </p:nvSpPr>
        <p:spPr>
          <a:xfrm>
            <a:off x="-25400" y="-13792"/>
            <a:ext cx="13055601" cy="1775237"/>
          </a:xfrm>
          <a:prstGeom prst="rect">
            <a:avLst/>
          </a:prstGeom>
          <a:solidFill>
            <a:srgbClr val="4344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" name="Vision Graphic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9784" y="-13792"/>
            <a:ext cx="2578820" cy="177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TP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83654" y="64142"/>
            <a:ext cx="1467208" cy="1478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Different Perspecti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1" y="9346998"/>
            <a:ext cx="13055601" cy="424966"/>
          </a:xfrm>
          <a:prstGeom prst="rect">
            <a:avLst/>
          </a:prstGeom>
        </p:spPr>
      </p:pic>
      <p:sp>
        <p:nvSpPr>
          <p:cNvPr id="18" name="Shape 40"/>
          <p:cNvSpPr/>
          <p:nvPr/>
        </p:nvSpPr>
        <p:spPr>
          <a:xfrm>
            <a:off x="483654" y="1947342"/>
            <a:ext cx="12103937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>
              <a:defRPr sz="2800" i="1">
                <a:latin typeface="MArial-Italic"/>
                <a:ea typeface="MArial-Italic"/>
                <a:cs typeface="MArial-Italic"/>
                <a:sym typeface="MArial-Italic"/>
              </a:defRPr>
            </a:lvl1pPr>
          </a:lstStyle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i="0" dirty="0"/>
              <a:t>Principle 4 – Control and assurance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i="0" dirty="0"/>
              <a:t>Section 4.3 Risk</a:t>
            </a:r>
          </a:p>
          <a:p>
            <a:pPr lvl="0"/>
            <a:endParaRPr lang="en-GB" altLang="en-US" i="0" dirty="0">
              <a:solidFill>
                <a:srgbClr val="4344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hape 39">
            <a:extLst>
              <a:ext uri="{FF2B5EF4-FFF2-40B4-BE49-F238E27FC236}">
                <a16:creationId xmlns:a16="http://schemas.microsoft.com/office/drawing/2014/main" id="{8EC00E59-0A20-4FDA-A6CD-EA88BEFE91F2}"/>
              </a:ext>
            </a:extLst>
          </p:cNvPr>
          <p:cNvSpPr/>
          <p:nvPr/>
        </p:nvSpPr>
        <p:spPr>
          <a:xfrm>
            <a:off x="1969460" y="-102096"/>
            <a:ext cx="8660205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NHF Code of Governance 2020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FFFC3F-1639-46D7-A09B-8F8672CCCE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082" y="3154937"/>
            <a:ext cx="11487079" cy="597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08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8"/>
          <p:cNvSpPr/>
          <p:nvPr/>
        </p:nvSpPr>
        <p:spPr>
          <a:xfrm>
            <a:off x="-25400" y="-13792"/>
            <a:ext cx="13055601" cy="1775237"/>
          </a:xfrm>
          <a:prstGeom prst="rect">
            <a:avLst/>
          </a:prstGeom>
          <a:solidFill>
            <a:srgbClr val="4344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" name="Vision Graphic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9784" y="-13792"/>
            <a:ext cx="2578820" cy="177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TP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83654" y="64142"/>
            <a:ext cx="1467208" cy="1478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Different Perspecti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1" y="9346998"/>
            <a:ext cx="13055601" cy="424966"/>
          </a:xfrm>
          <a:prstGeom prst="rect">
            <a:avLst/>
          </a:prstGeom>
        </p:spPr>
      </p:pic>
      <p:sp>
        <p:nvSpPr>
          <p:cNvPr id="18" name="Shape 40"/>
          <p:cNvSpPr/>
          <p:nvPr/>
        </p:nvSpPr>
        <p:spPr>
          <a:xfrm>
            <a:off x="483654" y="1947342"/>
            <a:ext cx="12103937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>
              <a:defRPr sz="2800" i="1">
                <a:latin typeface="MArial-Italic"/>
                <a:ea typeface="MArial-Italic"/>
                <a:cs typeface="MArial-Italic"/>
                <a:sym typeface="MArial-Italic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GB" sz="3600" b="1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i="0" dirty="0"/>
              <a:t>Principle 3 – Board Effectiveness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i="0" dirty="0"/>
              <a:t>Section 3.1 Functions of the board </a:t>
            </a:r>
          </a:p>
          <a:p>
            <a:pPr lvl="0"/>
            <a:endParaRPr lang="en-GB" altLang="en-US" i="0" dirty="0">
              <a:solidFill>
                <a:srgbClr val="4344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hape 39">
            <a:extLst>
              <a:ext uri="{FF2B5EF4-FFF2-40B4-BE49-F238E27FC236}">
                <a16:creationId xmlns:a16="http://schemas.microsoft.com/office/drawing/2014/main" id="{8EC00E59-0A20-4FDA-A6CD-EA88BEFE91F2}"/>
              </a:ext>
            </a:extLst>
          </p:cNvPr>
          <p:cNvSpPr/>
          <p:nvPr/>
        </p:nvSpPr>
        <p:spPr>
          <a:xfrm>
            <a:off x="1969460" y="-102096"/>
            <a:ext cx="8660205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NHF Code of Governance 2020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891BBA-FEEC-4636-9108-251063A00E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45" y="4579594"/>
            <a:ext cx="12998456" cy="131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03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8"/>
          <p:cNvSpPr/>
          <p:nvPr/>
        </p:nvSpPr>
        <p:spPr>
          <a:xfrm>
            <a:off x="-25400" y="-13792"/>
            <a:ext cx="13055601" cy="1775237"/>
          </a:xfrm>
          <a:prstGeom prst="rect">
            <a:avLst/>
          </a:prstGeom>
          <a:solidFill>
            <a:srgbClr val="4344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" name="Vision Graphic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9784" y="-13792"/>
            <a:ext cx="2578820" cy="177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TP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83654" y="64142"/>
            <a:ext cx="1467208" cy="1478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Different Perspecti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1" y="9346998"/>
            <a:ext cx="13055601" cy="424966"/>
          </a:xfrm>
          <a:prstGeom prst="rect">
            <a:avLst/>
          </a:prstGeom>
        </p:spPr>
      </p:pic>
      <p:sp>
        <p:nvSpPr>
          <p:cNvPr id="2" name="Shape 39">
            <a:extLst>
              <a:ext uri="{FF2B5EF4-FFF2-40B4-BE49-F238E27FC236}">
                <a16:creationId xmlns:a16="http://schemas.microsoft.com/office/drawing/2014/main" id="{8EC00E59-0A20-4FDA-A6CD-EA88BEFE91F2}"/>
              </a:ext>
            </a:extLst>
          </p:cNvPr>
          <p:cNvSpPr/>
          <p:nvPr/>
        </p:nvSpPr>
        <p:spPr>
          <a:xfrm>
            <a:off x="1969460" y="-102096"/>
            <a:ext cx="8660205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RSH </a:t>
            </a:r>
          </a:p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Sector Risk Profile 2021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737ACE-8789-4B6F-BE15-2A21CBCEE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597238"/>
              </p:ext>
            </p:extLst>
          </p:nvPr>
        </p:nvGraphicFramePr>
        <p:xfrm>
          <a:off x="268563" y="2239821"/>
          <a:ext cx="12467672" cy="6867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33836">
                  <a:extLst>
                    <a:ext uri="{9D8B030D-6E8A-4147-A177-3AD203B41FA5}">
                      <a16:colId xmlns:a16="http://schemas.microsoft.com/office/drawing/2014/main" val="3008586123"/>
                    </a:ext>
                  </a:extLst>
                </a:gridCol>
                <a:gridCol w="6233836">
                  <a:extLst>
                    <a:ext uri="{9D8B030D-6E8A-4147-A177-3AD203B41FA5}">
                      <a16:colId xmlns:a16="http://schemas.microsoft.com/office/drawing/2014/main" val="3358967425"/>
                    </a:ext>
                  </a:extLst>
                </a:gridCol>
              </a:tblGrid>
              <a:tr h="664472">
                <a:tc gridSpan="2">
                  <a:txBody>
                    <a:bodyPr/>
                    <a:lstStyle/>
                    <a:p>
                      <a:r>
                        <a:rPr lang="en-GB" sz="28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Strategic Risks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337783"/>
                  </a:ext>
                </a:extLst>
              </a:tr>
              <a:tr h="664472"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Diversification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to labour and skills</a:t>
                      </a:r>
                      <a:endParaRPr lang="en-GB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28456"/>
                  </a:ext>
                </a:extLst>
              </a:tr>
              <a:tr h="664472"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Delivering against expectations </a:t>
                      </a:r>
                      <a:r>
                        <a:rPr lang="en-GB" sz="28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(aka reputational risk)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Counter-party risk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128342"/>
                  </a:ext>
                </a:extLst>
              </a:tr>
              <a:tr h="664472"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for money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433870"/>
                  </a:ext>
                </a:extLst>
              </a:tr>
              <a:tr h="664472">
                <a:tc gridSpan="2"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 Risks – existing stock and service delivery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710128"/>
                  </a:ext>
                </a:extLst>
              </a:tr>
              <a:tr h="664472"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stock quality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Delivering services to tenants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603644"/>
                  </a:ext>
                </a:extLst>
              </a:tr>
              <a:tr h="664472"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and safety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Supported housing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859346"/>
                  </a:ext>
                </a:extLst>
              </a:tr>
              <a:tr h="664472"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Costs and inflation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 setting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479220"/>
                  </a:ext>
                </a:extLst>
              </a:tr>
              <a:tr h="635836"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Rental income and arrears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integrity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093014"/>
                  </a:ext>
                </a:extLst>
              </a:tr>
              <a:tr h="635836"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security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698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162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8"/>
          <p:cNvSpPr/>
          <p:nvPr/>
        </p:nvSpPr>
        <p:spPr>
          <a:xfrm>
            <a:off x="-25400" y="-13792"/>
            <a:ext cx="13055601" cy="1775237"/>
          </a:xfrm>
          <a:prstGeom prst="rect">
            <a:avLst/>
          </a:prstGeom>
          <a:solidFill>
            <a:srgbClr val="4344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" name="Vision Graphic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9784" y="-13792"/>
            <a:ext cx="2578820" cy="177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TP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83654" y="64142"/>
            <a:ext cx="1467208" cy="1478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Different Perspecti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1" y="9346998"/>
            <a:ext cx="13055601" cy="424966"/>
          </a:xfrm>
          <a:prstGeom prst="rect">
            <a:avLst/>
          </a:prstGeom>
        </p:spPr>
      </p:pic>
      <p:sp>
        <p:nvSpPr>
          <p:cNvPr id="2" name="Shape 39">
            <a:extLst>
              <a:ext uri="{FF2B5EF4-FFF2-40B4-BE49-F238E27FC236}">
                <a16:creationId xmlns:a16="http://schemas.microsoft.com/office/drawing/2014/main" id="{8EC00E59-0A20-4FDA-A6CD-EA88BEFE91F2}"/>
              </a:ext>
            </a:extLst>
          </p:cNvPr>
          <p:cNvSpPr/>
          <p:nvPr/>
        </p:nvSpPr>
        <p:spPr>
          <a:xfrm>
            <a:off x="1969460" y="-102096"/>
            <a:ext cx="8660205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RSH (England) </a:t>
            </a:r>
          </a:p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Sector Risk Profile 2021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Shape 40">
            <a:extLst>
              <a:ext uri="{FF2B5EF4-FFF2-40B4-BE49-F238E27FC236}">
                <a16:creationId xmlns:a16="http://schemas.microsoft.com/office/drawing/2014/main" id="{8E8AB732-9273-4A3D-9BC2-5403FE4F59D0}"/>
              </a:ext>
            </a:extLst>
          </p:cNvPr>
          <p:cNvSpPr/>
          <p:nvPr/>
        </p:nvSpPr>
        <p:spPr>
          <a:xfrm>
            <a:off x="298657" y="1896180"/>
            <a:ext cx="12241686" cy="3211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>
              <a:defRPr sz="2800" i="1">
                <a:latin typeface="MArial-Italic"/>
                <a:ea typeface="MArial-Italic"/>
                <a:cs typeface="MArial-Italic"/>
                <a:sym typeface="MArial-Italic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GB" sz="36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 sz="1800" i="0"/>
            </a:pPr>
            <a:endParaRPr lang="en-GB" sz="32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 sz="1800" i="0"/>
            </a:pPr>
            <a:r>
              <a:rPr lang="en-GB" sz="32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defRPr sz="1800" i="0"/>
            </a:pPr>
            <a:endParaRPr lang="en-GB" sz="2800" i="0" dirty="0">
              <a:latin typeface="Arial"/>
            </a:endParaRPr>
          </a:p>
          <a:p>
            <a:pPr lvl="0">
              <a:defRPr sz="1800" i="0"/>
            </a:pPr>
            <a:endParaRPr lang="en-GB" sz="2800" i="0" dirty="0">
              <a:latin typeface="Arial"/>
            </a:endParaRPr>
          </a:p>
          <a:p>
            <a:pPr lvl="0">
              <a:defRPr sz="1800" i="0"/>
            </a:pPr>
            <a:endParaRPr lang="en-GB" i="0" dirty="0">
              <a:latin typeface="Arial"/>
            </a:endParaRPr>
          </a:p>
          <a:p>
            <a:pPr lvl="0">
              <a:defRPr sz="1800" i="0"/>
            </a:pPr>
            <a:endParaRPr lang="en-GB" sz="2800" i="0" dirty="0">
              <a:latin typeface="Arial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727548C-EFBF-4DC6-9CAD-6A26202DE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200236"/>
              </p:ext>
            </p:extLst>
          </p:nvPr>
        </p:nvGraphicFramePr>
        <p:xfrm>
          <a:off x="298657" y="2126962"/>
          <a:ext cx="12467672" cy="38080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33836">
                  <a:extLst>
                    <a:ext uri="{9D8B030D-6E8A-4147-A177-3AD203B41FA5}">
                      <a16:colId xmlns:a16="http://schemas.microsoft.com/office/drawing/2014/main" val="3008586123"/>
                    </a:ext>
                  </a:extLst>
                </a:gridCol>
                <a:gridCol w="6233836">
                  <a:extLst>
                    <a:ext uri="{9D8B030D-6E8A-4147-A177-3AD203B41FA5}">
                      <a16:colId xmlns:a16="http://schemas.microsoft.com/office/drawing/2014/main" val="3358967425"/>
                    </a:ext>
                  </a:extLst>
                </a:gridCol>
              </a:tblGrid>
              <a:tr h="600075">
                <a:tc gridSpan="2"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Operational Risks – Development </a:t>
                      </a:r>
                      <a:r>
                        <a:rPr kumimoji="0" lang="en-GB" sz="2800" b="0" i="1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(unchanged)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  <a:highlight>
                          <a:srgbClr val="FF00FF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30708"/>
                  </a:ext>
                </a:extLst>
              </a:tr>
              <a:tr h="941359"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cost home ownership and market sales</a:t>
                      </a:r>
                      <a:endParaRPr lang="en-GB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process risks</a:t>
                      </a:r>
                    </a:p>
                    <a:p>
                      <a:endParaRPr lang="en-GB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282785"/>
                  </a:ext>
                </a:extLst>
              </a:tr>
              <a:tr h="612457">
                <a:tc gridSpan="2"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Finance and treasury management </a:t>
                      </a:r>
                      <a:r>
                        <a:rPr lang="en-GB" sz="28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(unchanged)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204109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debt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debt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426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funding models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Pensions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389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Fraud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811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151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25400" y="-13792"/>
            <a:ext cx="13055601" cy="1775237"/>
          </a:xfrm>
          <a:prstGeom prst="rect">
            <a:avLst/>
          </a:prstGeom>
          <a:solidFill>
            <a:srgbClr val="4344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9" name="Shape 39"/>
          <p:cNvSpPr/>
          <p:nvPr/>
        </p:nvSpPr>
        <p:spPr>
          <a:xfrm>
            <a:off x="284402" y="5313545"/>
            <a:ext cx="12549812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endParaRPr lang="en-GB" sz="4000" b="0" dirty="0">
              <a:solidFill>
                <a:srgbClr val="43449B"/>
              </a:solidFill>
            </a:endParaRPr>
          </a:p>
          <a:p>
            <a:pPr lvl="0">
              <a:defRPr sz="1800" b="0"/>
            </a:pPr>
            <a:r>
              <a:rPr lang="en-GB" sz="4000" b="0" dirty="0">
                <a:solidFill>
                  <a:srgbClr val="43449B"/>
                </a:solidFill>
              </a:rPr>
              <a:t>			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endParaRPr lang="en-GB" sz="4000" b="0" dirty="0">
              <a:solidFill>
                <a:srgbClr val="43449B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endParaRPr lang="en-GB" sz="4000" b="0" dirty="0">
              <a:solidFill>
                <a:schemeClr val="tx1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endParaRPr lang="en-GB" sz="4000" b="1" dirty="0">
              <a:solidFill>
                <a:schemeClr val="tx1"/>
              </a:solidFill>
            </a:endParaRPr>
          </a:p>
          <a:p>
            <a:pPr lvl="0">
              <a:defRPr sz="1800" b="0"/>
            </a:pPr>
            <a:endParaRPr sz="4000" b="1" dirty="0"/>
          </a:p>
        </p:txBody>
      </p:sp>
      <p:pic>
        <p:nvPicPr>
          <p:cNvPr id="42" name="Vision Graphic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9784" y="-13792"/>
            <a:ext cx="2578820" cy="177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DTP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300774" y="120943"/>
            <a:ext cx="1467208" cy="1478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Different Perspecti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1" y="9346998"/>
            <a:ext cx="13055601" cy="424966"/>
          </a:xfrm>
          <a:prstGeom prst="rect">
            <a:avLst/>
          </a:prstGeom>
        </p:spPr>
      </p:pic>
      <p:sp>
        <p:nvSpPr>
          <p:cNvPr id="8" name="Shape 39">
            <a:extLst>
              <a:ext uri="{FF2B5EF4-FFF2-40B4-BE49-F238E27FC236}">
                <a16:creationId xmlns:a16="http://schemas.microsoft.com/office/drawing/2014/main" id="{EF4F429C-4B1E-4813-9256-C634A4D133D3}"/>
              </a:ext>
            </a:extLst>
          </p:cNvPr>
          <p:cNvSpPr/>
          <p:nvPr/>
        </p:nvSpPr>
        <p:spPr>
          <a:xfrm>
            <a:off x="2094156" y="483231"/>
            <a:ext cx="854763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 b="0"/>
            </a:pPr>
            <a:r>
              <a:rPr lang="en-GB" sz="5400" b="0" dirty="0">
                <a:solidFill>
                  <a:schemeClr val="bg1"/>
                </a:solidFill>
              </a:rPr>
              <a:t>Risk registers</a:t>
            </a:r>
            <a:endParaRPr sz="5400" b="0" dirty="0">
              <a:solidFill>
                <a:schemeClr val="bg1"/>
              </a:solidFill>
            </a:endParaRPr>
          </a:p>
        </p:txBody>
      </p:sp>
      <p:sp>
        <p:nvSpPr>
          <p:cNvPr id="9" name="Shape 40">
            <a:extLst>
              <a:ext uri="{FF2B5EF4-FFF2-40B4-BE49-F238E27FC236}">
                <a16:creationId xmlns:a16="http://schemas.microsoft.com/office/drawing/2014/main" id="{7299936F-CFFF-4B9E-ADBA-7D66DF30BE49}"/>
              </a:ext>
            </a:extLst>
          </p:cNvPr>
          <p:cNvSpPr/>
          <p:nvPr/>
        </p:nvSpPr>
        <p:spPr>
          <a:xfrm>
            <a:off x="131615" y="1913843"/>
            <a:ext cx="12741568" cy="7735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>
              <a:defRPr sz="2800" i="1">
                <a:latin typeface="MArial-Italic"/>
                <a:ea typeface="MArial-Italic"/>
                <a:cs typeface="MArial-Italic"/>
                <a:sym typeface="MArial-Italic"/>
              </a:defRPr>
            </a:lvl1pPr>
          </a:lstStyle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3600" i="0" u="none" strike="noStrike" kern="0" cap="none" spc="0" normalizeH="0" baseline="0" noProof="0" dirty="0">
                <a:ln>
                  <a:noFill/>
                </a:ln>
                <a:solidFill>
                  <a:srgbClr val="43449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Strategic risk register </a:t>
            </a:r>
            <a:r>
              <a:rPr kumimoji="0" lang="en-GB" altLang="en-US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– directly linked to corporate plan</a:t>
            </a:r>
          </a:p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key risks to </a:t>
            </a:r>
            <a:r>
              <a:rPr lang="en-GB" sz="3600" b="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 of your purpose </a:t>
            </a:r>
            <a:r>
              <a:rPr lang="en-GB" sz="36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corporate objectives?</a:t>
            </a:r>
          </a:p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Risk Profile </a:t>
            </a: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starting point but </a:t>
            </a: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bespoke</a:t>
            </a: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you and your business</a:t>
            </a:r>
          </a:p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it </a:t>
            </a:r>
            <a:r>
              <a:rPr lang="en-GB" sz="3600" b="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level </a:t>
            </a:r>
            <a:r>
              <a:rPr lang="en-GB" sz="36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absolutely the top risks</a:t>
            </a:r>
          </a:p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risk register</a:t>
            </a: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(s) can sit below</a:t>
            </a:r>
          </a:p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 can </a:t>
            </a:r>
            <a:r>
              <a:rPr lang="en-GB" sz="3600" b="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</a:t>
            </a:r>
            <a:r>
              <a:rPr lang="en-GB" sz="36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the two</a:t>
            </a:r>
          </a:p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risk registers</a:t>
            </a:r>
          </a:p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and score </a:t>
            </a: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 – gross, residual and target (links to appetite)</a:t>
            </a:r>
          </a:p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b="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</a:t>
            </a: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gations and controls</a:t>
            </a:r>
          </a:p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</a:t>
            </a:r>
            <a:r>
              <a:rPr lang="en-GB" sz="3600" b="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update reporting </a:t>
            </a:r>
            <a:r>
              <a:rPr lang="en-GB" sz="36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board (and Audit Committee)</a:t>
            </a:r>
          </a:p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sym typeface="MArial-Italic"/>
            </a:endParaRPr>
          </a:p>
        </p:txBody>
      </p:sp>
    </p:spTree>
    <p:extLst>
      <p:ext uri="{BB962C8B-B14F-4D97-AF65-F5344CB8AC3E}">
        <p14:creationId xmlns:p14="http://schemas.microsoft.com/office/powerpoint/2010/main" val="2949073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25400" y="-13792"/>
            <a:ext cx="13055601" cy="1775237"/>
          </a:xfrm>
          <a:prstGeom prst="rect">
            <a:avLst/>
          </a:prstGeom>
          <a:solidFill>
            <a:srgbClr val="4344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9" name="Shape 39"/>
          <p:cNvSpPr/>
          <p:nvPr/>
        </p:nvSpPr>
        <p:spPr>
          <a:xfrm>
            <a:off x="284402" y="5313545"/>
            <a:ext cx="12549812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endParaRPr lang="en-GB" sz="4000" b="0" dirty="0">
              <a:solidFill>
                <a:srgbClr val="43449B"/>
              </a:solidFill>
            </a:endParaRPr>
          </a:p>
          <a:p>
            <a:pPr lvl="0">
              <a:defRPr sz="1800" b="0"/>
            </a:pPr>
            <a:r>
              <a:rPr lang="en-GB" sz="4000" b="0" dirty="0">
                <a:solidFill>
                  <a:srgbClr val="43449B"/>
                </a:solidFill>
              </a:rPr>
              <a:t>			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endParaRPr lang="en-GB" sz="4000" b="0" dirty="0">
              <a:solidFill>
                <a:srgbClr val="43449B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endParaRPr lang="en-GB" sz="4000" b="0" dirty="0">
              <a:solidFill>
                <a:schemeClr val="tx1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endParaRPr lang="en-GB" sz="4000" b="1" dirty="0">
              <a:solidFill>
                <a:schemeClr val="tx1"/>
              </a:solidFill>
            </a:endParaRPr>
          </a:p>
          <a:p>
            <a:pPr lvl="0">
              <a:defRPr sz="1800" b="0"/>
            </a:pPr>
            <a:endParaRPr sz="4000" b="1" dirty="0"/>
          </a:p>
        </p:txBody>
      </p:sp>
      <p:pic>
        <p:nvPicPr>
          <p:cNvPr id="42" name="Vision Graphic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9784" y="-13792"/>
            <a:ext cx="2578820" cy="177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DTP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300774" y="120943"/>
            <a:ext cx="1467208" cy="1478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Different Perspecti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1" y="9346998"/>
            <a:ext cx="13055601" cy="424966"/>
          </a:xfrm>
          <a:prstGeom prst="rect">
            <a:avLst/>
          </a:prstGeom>
        </p:spPr>
      </p:pic>
      <p:sp>
        <p:nvSpPr>
          <p:cNvPr id="8" name="Shape 39">
            <a:extLst>
              <a:ext uri="{FF2B5EF4-FFF2-40B4-BE49-F238E27FC236}">
                <a16:creationId xmlns:a16="http://schemas.microsoft.com/office/drawing/2014/main" id="{EF4F429C-4B1E-4813-9256-C634A4D133D3}"/>
              </a:ext>
            </a:extLst>
          </p:cNvPr>
          <p:cNvSpPr/>
          <p:nvPr/>
        </p:nvSpPr>
        <p:spPr>
          <a:xfrm>
            <a:off x="2094156" y="483231"/>
            <a:ext cx="854763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 b="0"/>
            </a:pPr>
            <a:r>
              <a:rPr lang="en-GB" sz="5400" b="0" dirty="0">
                <a:solidFill>
                  <a:schemeClr val="bg1"/>
                </a:solidFill>
              </a:rPr>
              <a:t>Risk register examples</a:t>
            </a:r>
            <a:endParaRPr sz="5400" b="0" dirty="0">
              <a:solidFill>
                <a:schemeClr val="bg1"/>
              </a:solidFill>
            </a:endParaRPr>
          </a:p>
        </p:txBody>
      </p:sp>
      <p:sp>
        <p:nvSpPr>
          <p:cNvPr id="9" name="Shape 40">
            <a:extLst>
              <a:ext uri="{FF2B5EF4-FFF2-40B4-BE49-F238E27FC236}">
                <a16:creationId xmlns:a16="http://schemas.microsoft.com/office/drawing/2014/main" id="{7299936F-CFFF-4B9E-ADBA-7D66DF30BE49}"/>
              </a:ext>
            </a:extLst>
          </p:cNvPr>
          <p:cNvSpPr/>
          <p:nvPr/>
        </p:nvSpPr>
        <p:spPr>
          <a:xfrm>
            <a:off x="92646" y="1758852"/>
            <a:ext cx="12413832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>
              <a:defRPr sz="2800" i="1">
                <a:latin typeface="MArial-Italic"/>
                <a:ea typeface="MArial-Italic"/>
                <a:cs typeface="MArial-Italic"/>
                <a:sym typeface="MArial-Italic"/>
              </a:defRPr>
            </a:lvl1pPr>
          </a:lstStyle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sym typeface="MArial-Ital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E5796C-7B43-4DBD-A84B-659552043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04" y="2052525"/>
            <a:ext cx="13004800" cy="2824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371007-7601-421E-AB4B-0C492B8CD0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60" y="5350391"/>
            <a:ext cx="12767854" cy="28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95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25400" y="-13792"/>
            <a:ext cx="13055601" cy="1775237"/>
          </a:xfrm>
          <a:prstGeom prst="rect">
            <a:avLst/>
          </a:prstGeom>
          <a:solidFill>
            <a:srgbClr val="4344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9" name="Shape 39"/>
          <p:cNvSpPr/>
          <p:nvPr/>
        </p:nvSpPr>
        <p:spPr>
          <a:xfrm>
            <a:off x="284402" y="5313545"/>
            <a:ext cx="12549812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endParaRPr lang="en-GB" sz="4000" b="0" dirty="0">
              <a:solidFill>
                <a:srgbClr val="43449B"/>
              </a:solidFill>
            </a:endParaRPr>
          </a:p>
          <a:p>
            <a:pPr lvl="0">
              <a:defRPr sz="1800" b="0"/>
            </a:pPr>
            <a:r>
              <a:rPr lang="en-GB" sz="4000" b="0" dirty="0">
                <a:solidFill>
                  <a:srgbClr val="43449B"/>
                </a:solidFill>
              </a:rPr>
              <a:t>			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endParaRPr lang="en-GB" sz="4000" b="0" dirty="0">
              <a:solidFill>
                <a:srgbClr val="43449B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endParaRPr lang="en-GB" sz="4000" b="0" dirty="0">
              <a:solidFill>
                <a:schemeClr val="tx1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endParaRPr lang="en-GB" sz="4000" b="1" dirty="0">
              <a:solidFill>
                <a:schemeClr val="tx1"/>
              </a:solidFill>
            </a:endParaRPr>
          </a:p>
          <a:p>
            <a:pPr lvl="0">
              <a:defRPr sz="1800" b="0"/>
            </a:pPr>
            <a:endParaRPr sz="4000" b="1" dirty="0"/>
          </a:p>
        </p:txBody>
      </p:sp>
      <p:pic>
        <p:nvPicPr>
          <p:cNvPr id="42" name="Vision Graphic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9784" y="-13792"/>
            <a:ext cx="2578820" cy="177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DTP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300774" y="120943"/>
            <a:ext cx="1467208" cy="1478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Different Perspecti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1" y="9346998"/>
            <a:ext cx="13055601" cy="424966"/>
          </a:xfrm>
          <a:prstGeom prst="rect">
            <a:avLst/>
          </a:prstGeom>
        </p:spPr>
      </p:pic>
      <p:sp>
        <p:nvSpPr>
          <p:cNvPr id="8" name="Shape 39">
            <a:extLst>
              <a:ext uri="{FF2B5EF4-FFF2-40B4-BE49-F238E27FC236}">
                <a16:creationId xmlns:a16="http://schemas.microsoft.com/office/drawing/2014/main" id="{EF4F429C-4B1E-4813-9256-C634A4D133D3}"/>
              </a:ext>
            </a:extLst>
          </p:cNvPr>
          <p:cNvSpPr/>
          <p:nvPr/>
        </p:nvSpPr>
        <p:spPr>
          <a:xfrm>
            <a:off x="2094156" y="483231"/>
            <a:ext cx="854763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 b="0"/>
            </a:pPr>
            <a:r>
              <a:rPr lang="en-GB" sz="5400" b="0" dirty="0">
                <a:solidFill>
                  <a:schemeClr val="bg1"/>
                </a:solidFill>
              </a:rPr>
              <a:t>Assurance mapping</a:t>
            </a:r>
            <a:endParaRPr sz="5400" b="0" dirty="0">
              <a:solidFill>
                <a:schemeClr val="bg1"/>
              </a:solidFill>
            </a:endParaRPr>
          </a:p>
        </p:txBody>
      </p:sp>
      <p:sp>
        <p:nvSpPr>
          <p:cNvPr id="9" name="Shape 40">
            <a:extLst>
              <a:ext uri="{FF2B5EF4-FFF2-40B4-BE49-F238E27FC236}">
                <a16:creationId xmlns:a16="http://schemas.microsoft.com/office/drawing/2014/main" id="{7299936F-CFFF-4B9E-ADBA-7D66DF30BE49}"/>
              </a:ext>
            </a:extLst>
          </p:cNvPr>
          <p:cNvSpPr/>
          <p:nvPr/>
        </p:nvSpPr>
        <p:spPr>
          <a:xfrm>
            <a:off x="92646" y="1758852"/>
            <a:ext cx="12413832" cy="718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>
              <a:defRPr sz="2800" i="1">
                <a:latin typeface="MArial-Italic"/>
                <a:ea typeface="MArial-Italic"/>
                <a:cs typeface="MArial-Italic"/>
                <a:sym typeface="MArial-Italic"/>
              </a:defRPr>
            </a:lvl1pPr>
          </a:lstStyle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i="0" u="none" strike="noStrike" kern="0" cap="none" spc="0" normalizeH="0" baseline="0" noProof="0" dirty="0">
                <a:ln>
                  <a:noFill/>
                </a:ln>
                <a:solidFill>
                  <a:srgbClr val="43449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Three lines of defence:</a:t>
            </a: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i="0" u="none" strike="noStrike" kern="0" cap="none" spc="0" normalizeH="0" baseline="0" noProof="0" dirty="0">
                <a:ln>
                  <a:noFill/>
                </a:ln>
                <a:solidFill>
                  <a:srgbClr val="43449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Risk control:</a:t>
            </a:r>
            <a:r>
              <a:rPr kumimoji="0" lang="en-GB" alt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 </a:t>
            </a:r>
            <a:r>
              <a:rPr lang="en-GB" altLang="en-US" sz="3600" i="0" dirty="0">
                <a:latin typeface="Arial" panose="020B0604020202020204" pitchFamily="34" charset="0"/>
                <a:cs typeface="Arial" panose="020B0604020202020204" pitchFamily="34" charset="0"/>
              </a:rPr>
              <a:t>intern</a:t>
            </a:r>
            <a:r>
              <a:rPr kumimoji="0" lang="en-GB" alt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al controls and business operations</a:t>
            </a:r>
          </a:p>
          <a:p>
            <a:pPr marL="457200" marR="0" lvl="0" indent="-4572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Objectives, policies and procedures</a:t>
            </a: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i="0" u="none" strike="noStrike" kern="0" cap="none" spc="0" normalizeH="0" baseline="0" noProof="0" dirty="0">
                <a:ln>
                  <a:noFill/>
                </a:ln>
                <a:solidFill>
                  <a:srgbClr val="43449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Risk management</a:t>
            </a:r>
            <a:r>
              <a:rPr kumimoji="0" lang="en-GB" alt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: </a:t>
            </a:r>
            <a:r>
              <a:rPr kumimoji="0" lang="en-GB" altLang="en-US" sz="3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e</a:t>
            </a:r>
            <a:r>
              <a:rPr kumimoji="0" lang="en-GB" alt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xecutive management assurance </a:t>
            </a:r>
          </a:p>
          <a:p>
            <a:pPr marL="457200" marR="0" lvl="0" indent="-4572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Capable and competent staff</a:t>
            </a:r>
          </a:p>
          <a:p>
            <a:pPr marL="457200" marR="0" lvl="0" indent="-4572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Reporting and compliance functions</a:t>
            </a:r>
          </a:p>
          <a:p>
            <a:pPr marL="457200" marR="0" lvl="0" indent="-4572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Financial, risk and performance management</a:t>
            </a:r>
          </a:p>
          <a:p>
            <a:pPr marL="457200" marR="0" lvl="0" indent="-4572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Feedback</a:t>
            </a: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i="0" u="none" strike="noStrike" kern="0" cap="none" spc="0" normalizeH="0" baseline="0" noProof="0" dirty="0">
                <a:ln>
                  <a:noFill/>
                </a:ln>
                <a:solidFill>
                  <a:srgbClr val="43449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Risk assurance: </a:t>
            </a:r>
            <a:r>
              <a:rPr lang="en-GB" altLang="en-US" sz="3600" i="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n-GB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ndependent</a:t>
            </a:r>
            <a:r>
              <a:rPr kumimoji="0" lang="en-GB" alt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 assurance </a:t>
            </a:r>
          </a:p>
          <a:p>
            <a:pPr marL="457200" marR="0" lvl="0" indent="-4572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Internal audit</a:t>
            </a:r>
          </a:p>
          <a:p>
            <a:pPr marL="457200" marR="0" lvl="0" indent="-4572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External audit</a:t>
            </a:r>
          </a:p>
          <a:p>
            <a:pPr marL="457200" marR="0" lvl="0" indent="-4572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Consultant reports and inspections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sym typeface="MArial-Italic"/>
            </a:endParaRPr>
          </a:p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sym typeface="MArial-Italic"/>
            </a:endParaRPr>
          </a:p>
        </p:txBody>
      </p:sp>
    </p:spTree>
    <p:extLst>
      <p:ext uri="{BB962C8B-B14F-4D97-AF65-F5344CB8AC3E}">
        <p14:creationId xmlns:p14="http://schemas.microsoft.com/office/powerpoint/2010/main" val="286516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8"/>
          <p:cNvSpPr/>
          <p:nvPr/>
        </p:nvSpPr>
        <p:spPr>
          <a:xfrm>
            <a:off x="0" y="-13792"/>
            <a:ext cx="13055601" cy="2354201"/>
          </a:xfrm>
          <a:prstGeom prst="rect">
            <a:avLst/>
          </a:prstGeom>
          <a:solidFill>
            <a:srgbClr val="4344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" name="Vision Graphic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9598744" y="-13792"/>
            <a:ext cx="3419860" cy="2354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DTP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288010" y="251201"/>
            <a:ext cx="1811698" cy="182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 descr="Different Perspecti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1" y="9346998"/>
            <a:ext cx="13055601" cy="424966"/>
          </a:xfrm>
          <a:prstGeom prst="rect">
            <a:avLst/>
          </a:prstGeom>
        </p:spPr>
      </p:pic>
      <p:sp>
        <p:nvSpPr>
          <p:cNvPr id="5" name="Shape 34"/>
          <p:cNvSpPr/>
          <p:nvPr/>
        </p:nvSpPr>
        <p:spPr>
          <a:xfrm>
            <a:off x="0" y="763467"/>
            <a:ext cx="1179886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r>
              <a:rPr lang="en-GB" sz="4800" b="0" dirty="0">
                <a:solidFill>
                  <a:schemeClr val="bg1"/>
                </a:solidFill>
              </a:rPr>
              <a:t>Content of session</a:t>
            </a:r>
            <a:endParaRPr sz="4800" b="0" dirty="0">
              <a:solidFill>
                <a:schemeClr val="bg1"/>
              </a:solidFill>
            </a:endParaRPr>
          </a:p>
        </p:txBody>
      </p:sp>
      <p:sp>
        <p:nvSpPr>
          <p:cNvPr id="8" name="Shape 40">
            <a:extLst>
              <a:ext uri="{FF2B5EF4-FFF2-40B4-BE49-F238E27FC236}">
                <a16:creationId xmlns:a16="http://schemas.microsoft.com/office/drawing/2014/main" id="{BA1C4228-956C-4D0F-901A-17FFA2439C2A}"/>
              </a:ext>
            </a:extLst>
          </p:cNvPr>
          <p:cNvSpPr/>
          <p:nvPr/>
        </p:nvSpPr>
        <p:spPr>
          <a:xfrm>
            <a:off x="288010" y="2394818"/>
            <a:ext cx="12788782" cy="8905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>
              <a:defRPr sz="2800" i="1">
                <a:latin typeface="MArial-Italic"/>
                <a:ea typeface="MArial-Italic"/>
                <a:cs typeface="MArial-Italic"/>
                <a:sym typeface="MArial-Italic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i="0" dirty="0">
                <a:latin typeface="Arial" panose="020B0604020202020204" pitchFamily="34" charset="0"/>
                <a:cs typeface="Arial" panose="020B0604020202020204" pitchFamily="34" charset="0"/>
              </a:rPr>
              <a:t>Brief introduction to DTP and myself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i="0" dirty="0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i="0" dirty="0">
                <a:latin typeface="Arial" panose="020B0604020202020204" pitchFamily="34" charset="0"/>
                <a:cs typeface="Arial" panose="020B0604020202020204" pitchFamily="34" charset="0"/>
              </a:rPr>
              <a:t>Operating environment, regulation, governance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i="0" dirty="0">
                <a:latin typeface="Arial" panose="020B0604020202020204" pitchFamily="34" charset="0"/>
                <a:cs typeface="Arial" panose="020B0604020202020204" pitchFamily="34" charset="0"/>
              </a:rPr>
              <a:t>Sector Risk Profile 2021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i="0" dirty="0">
                <a:latin typeface="Arial" panose="020B0604020202020204" pitchFamily="34" charset="0"/>
                <a:cs typeface="Arial" panose="020B0604020202020204" pitchFamily="34" charset="0"/>
              </a:rPr>
              <a:t>Risk registers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i="0" dirty="0">
                <a:latin typeface="Arial" panose="020B0604020202020204" pitchFamily="34" charset="0"/>
                <a:cs typeface="Arial" panose="020B0604020202020204" pitchFamily="34" charset="0"/>
              </a:rPr>
              <a:t>Assurance mapping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i="0" dirty="0">
                <a:latin typeface="Arial" panose="020B0604020202020204" pitchFamily="34" charset="0"/>
                <a:cs typeface="Arial" panose="020B0604020202020204" pitchFamily="34" charset="0"/>
              </a:rPr>
              <a:t>Risk appetite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i="0" dirty="0">
                <a:latin typeface="Arial" panose="020B0604020202020204" pitchFamily="34" charset="0"/>
                <a:cs typeface="Arial" panose="020B0604020202020204" pitchFamily="34" charset="0"/>
              </a:rPr>
              <a:t>Linking risk to decision making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i="0" dirty="0">
                <a:latin typeface="Arial" panose="020B0604020202020204" pitchFamily="34" charset="0"/>
                <a:cs typeface="Arial" panose="020B0604020202020204" pitchFamily="34" charset="0"/>
              </a:rPr>
              <a:t>Roles and responsibilities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i="0" dirty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  <a:p>
            <a:endParaRPr lang="en-GB" sz="4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08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25400" y="-13792"/>
            <a:ext cx="13055601" cy="1775237"/>
          </a:xfrm>
          <a:prstGeom prst="rect">
            <a:avLst/>
          </a:prstGeom>
          <a:solidFill>
            <a:srgbClr val="4344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9" name="Shape 39"/>
          <p:cNvSpPr/>
          <p:nvPr/>
        </p:nvSpPr>
        <p:spPr>
          <a:xfrm>
            <a:off x="2152370" y="2601933"/>
            <a:ext cx="620341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endParaRPr sz="4000" b="1" dirty="0"/>
          </a:p>
        </p:txBody>
      </p:sp>
      <p:sp>
        <p:nvSpPr>
          <p:cNvPr id="40" name="Shape 40"/>
          <p:cNvSpPr/>
          <p:nvPr/>
        </p:nvSpPr>
        <p:spPr>
          <a:xfrm>
            <a:off x="386491" y="1896180"/>
            <a:ext cx="11936627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>
              <a:defRPr sz="2800" i="1">
                <a:latin typeface="MArial-Italic"/>
                <a:ea typeface="MArial-Italic"/>
                <a:cs typeface="MArial-Italic"/>
                <a:sym typeface="MArial-Italic"/>
              </a:defRPr>
            </a:lvl1pPr>
          </a:lstStyle>
          <a:p>
            <a:pPr marL="457200" lvl="0" indent="-457200">
              <a:buFont typeface="Arial" panose="020B0604020202020204" pitchFamily="34" charset="0"/>
              <a:buChar char="•"/>
              <a:defRPr sz="1800" i="0"/>
            </a:pPr>
            <a:endParaRPr lang="en-GB" sz="32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 sz="1800" i="0"/>
            </a:pPr>
            <a:r>
              <a:rPr lang="en-GB" sz="32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defRPr sz="1800" i="0"/>
            </a:pPr>
            <a:endParaRPr lang="en-GB" sz="2800" i="0" dirty="0">
              <a:latin typeface="Arial"/>
            </a:endParaRPr>
          </a:p>
          <a:p>
            <a:pPr lvl="0">
              <a:defRPr sz="1800" i="0"/>
            </a:pPr>
            <a:endParaRPr lang="en-GB" sz="2800" i="0" dirty="0">
              <a:latin typeface="Arial"/>
            </a:endParaRPr>
          </a:p>
          <a:p>
            <a:pPr lvl="0">
              <a:defRPr sz="1800" i="0"/>
            </a:pPr>
            <a:endParaRPr lang="en-GB" i="0" dirty="0">
              <a:latin typeface="Arial"/>
            </a:endParaRPr>
          </a:p>
          <a:p>
            <a:pPr lvl="0">
              <a:defRPr sz="1800" i="0"/>
            </a:pPr>
            <a:endParaRPr lang="en-GB" sz="2800" i="0" dirty="0">
              <a:latin typeface="Arial"/>
            </a:endParaRPr>
          </a:p>
        </p:txBody>
      </p:sp>
      <p:pic>
        <p:nvPicPr>
          <p:cNvPr id="42" name="Vision Graphic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9784" y="-13792"/>
            <a:ext cx="2578820" cy="177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DTP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300774" y="120943"/>
            <a:ext cx="1467208" cy="1478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Different Perspecti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1" y="9346998"/>
            <a:ext cx="13055601" cy="424966"/>
          </a:xfrm>
          <a:prstGeom prst="rect">
            <a:avLst/>
          </a:prstGeom>
        </p:spPr>
      </p:pic>
      <p:sp>
        <p:nvSpPr>
          <p:cNvPr id="8" name="Shape 39">
            <a:extLst>
              <a:ext uri="{FF2B5EF4-FFF2-40B4-BE49-F238E27FC236}">
                <a16:creationId xmlns:a16="http://schemas.microsoft.com/office/drawing/2014/main" id="{EF4F429C-4B1E-4813-9256-C634A4D133D3}"/>
              </a:ext>
            </a:extLst>
          </p:cNvPr>
          <p:cNvSpPr/>
          <p:nvPr/>
        </p:nvSpPr>
        <p:spPr>
          <a:xfrm>
            <a:off x="2094156" y="-24600"/>
            <a:ext cx="8547633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 b="0"/>
            </a:pPr>
            <a:r>
              <a:rPr lang="en-GB" sz="6000" dirty="0">
                <a:solidFill>
                  <a:srgbClr val="FFFFFF"/>
                </a:solidFill>
              </a:rPr>
              <a:t>Risk appetite – what good looks like</a:t>
            </a:r>
            <a:endParaRPr sz="6000" dirty="0">
              <a:solidFill>
                <a:schemeClr val="bg1"/>
              </a:solidFill>
            </a:endParaRPr>
          </a:p>
        </p:txBody>
      </p:sp>
      <p:sp>
        <p:nvSpPr>
          <p:cNvPr id="10" name="Shape 40">
            <a:extLst>
              <a:ext uri="{FF2B5EF4-FFF2-40B4-BE49-F238E27FC236}">
                <a16:creationId xmlns:a16="http://schemas.microsoft.com/office/drawing/2014/main" id="{29A13E4B-8278-4677-8769-8C36279A5919}"/>
              </a:ext>
            </a:extLst>
          </p:cNvPr>
          <p:cNvSpPr/>
          <p:nvPr/>
        </p:nvSpPr>
        <p:spPr>
          <a:xfrm>
            <a:off x="300774" y="1935460"/>
            <a:ext cx="12224464" cy="7265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>
              <a:defRPr sz="2800" i="1">
                <a:latin typeface="MArial-Italic"/>
                <a:ea typeface="MArial-Italic"/>
                <a:cs typeface="MArial-Italic"/>
                <a:sym typeface="MArial-Italic"/>
              </a:defRPr>
            </a:lvl1pPr>
          </a:lstStyle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Appetite for risk against </a:t>
            </a:r>
            <a:r>
              <a:rPr kumimoji="0" lang="en-GB" altLang="en-US" sz="3600" i="0" u="none" strike="noStrike" kern="0" cap="none" spc="0" normalizeH="0" baseline="0" noProof="0" dirty="0">
                <a:ln>
                  <a:noFill/>
                </a:ln>
                <a:solidFill>
                  <a:srgbClr val="43449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each strategic risk</a:t>
            </a:r>
            <a:r>
              <a:rPr kumimoji="0" lang="en-GB" altLang="en-US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/risk groups</a:t>
            </a:r>
          </a:p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43449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Averse, Cautious, </a:t>
            </a: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Balanced, Open, Hungry</a:t>
            </a:r>
          </a:p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Supporting </a:t>
            </a: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43449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narrative</a:t>
            </a: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 against each to explain appetite</a:t>
            </a:r>
          </a:p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simply define current appetite, or take a more nuanced approach which includes </a:t>
            </a: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 of travel</a:t>
            </a: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Some organisations set a </a:t>
            </a: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43449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tolerance</a:t>
            </a: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 also (though this isn’t common in the sector)</a:t>
            </a:r>
          </a:p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warning </a:t>
            </a: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triggers</a:t>
            </a: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thresholds, targets, limits</a:t>
            </a:r>
          </a:p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43449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Board must approve</a:t>
            </a:r>
          </a:p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Used to </a:t>
            </a:r>
            <a:r>
              <a:rPr kumimoji="0" lang="en-GB" sz="3600" b="0" i="0" u="none" strike="noStrike" kern="0" cap="none" spc="0" normalizeH="0" baseline="0" noProof="0" dirty="0" err="1">
                <a:ln>
                  <a:noFill/>
                </a:ln>
                <a:solidFill>
                  <a:srgbClr val="43449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infor</a:t>
            </a: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decision-making</a:t>
            </a:r>
          </a:p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Futur</a:t>
            </a: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e-proof it – enable an </a:t>
            </a: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 culture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43449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Arial-Italic"/>
            </a:endParaRPr>
          </a:p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over-complicate it! </a:t>
            </a: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different to your appetite for risk in other walks of life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sym typeface="MArial-Italic"/>
            </a:endParaRPr>
          </a:p>
        </p:txBody>
      </p:sp>
    </p:spTree>
    <p:extLst>
      <p:ext uri="{BB962C8B-B14F-4D97-AF65-F5344CB8AC3E}">
        <p14:creationId xmlns:p14="http://schemas.microsoft.com/office/powerpoint/2010/main" val="639824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8"/>
          <p:cNvSpPr/>
          <p:nvPr/>
        </p:nvSpPr>
        <p:spPr>
          <a:xfrm>
            <a:off x="-25400" y="-13792"/>
            <a:ext cx="13055601" cy="1775237"/>
          </a:xfrm>
          <a:prstGeom prst="rect">
            <a:avLst/>
          </a:prstGeom>
          <a:solidFill>
            <a:srgbClr val="43449B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6" name="Vision Graphic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9784" y="-13792"/>
            <a:ext cx="2578820" cy="177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TP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83654" y="64142"/>
            <a:ext cx="1467208" cy="1478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Different Perspecti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1" y="9346998"/>
            <a:ext cx="13055601" cy="424966"/>
          </a:xfrm>
          <a:prstGeom prst="rect">
            <a:avLst/>
          </a:prstGeom>
        </p:spPr>
      </p:pic>
      <p:sp>
        <p:nvSpPr>
          <p:cNvPr id="2" name="Shape 39">
            <a:extLst>
              <a:ext uri="{FF2B5EF4-FFF2-40B4-BE49-F238E27FC236}">
                <a16:creationId xmlns:a16="http://schemas.microsoft.com/office/drawing/2014/main" id="{8EC00E59-0A20-4FDA-A6CD-EA88BEFE91F2}"/>
              </a:ext>
            </a:extLst>
          </p:cNvPr>
          <p:cNvSpPr/>
          <p:nvPr/>
        </p:nvSpPr>
        <p:spPr>
          <a:xfrm>
            <a:off x="1969460" y="-102096"/>
            <a:ext cx="8660205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pPr>
            <a:r>
              <a:rPr lang="en-GB" sz="6000" dirty="0">
                <a:solidFill>
                  <a:srgbClr val="FFFFFF"/>
                </a:solidFill>
              </a:rPr>
              <a:t>Standard sector approach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95BDAD2-411E-4567-BF19-6CF7E2F22623}"/>
              </a:ext>
            </a:extLst>
          </p:cNvPr>
          <p:cNvGraphicFramePr>
            <a:graphicFrameLocks noGrp="1"/>
          </p:cNvGraphicFramePr>
          <p:nvPr/>
        </p:nvGraphicFramePr>
        <p:xfrm>
          <a:off x="483654" y="2220685"/>
          <a:ext cx="11991375" cy="6335484"/>
        </p:xfrm>
        <a:graphic>
          <a:graphicData uri="http://schemas.openxmlformats.org/drawingml/2006/table">
            <a:tbl>
              <a:tblPr firstRow="1" firstCol="1" bandRow="1"/>
              <a:tblGrid>
                <a:gridCol w="4483261">
                  <a:extLst>
                    <a:ext uri="{9D8B030D-6E8A-4147-A177-3AD203B41FA5}">
                      <a16:colId xmlns:a16="http://schemas.microsoft.com/office/drawing/2014/main" val="2888716506"/>
                    </a:ext>
                  </a:extLst>
                </a:gridCol>
                <a:gridCol w="1508060">
                  <a:extLst>
                    <a:ext uri="{9D8B030D-6E8A-4147-A177-3AD203B41FA5}">
                      <a16:colId xmlns:a16="http://schemas.microsoft.com/office/drawing/2014/main" val="1409703575"/>
                    </a:ext>
                  </a:extLst>
                </a:gridCol>
                <a:gridCol w="1500377">
                  <a:extLst>
                    <a:ext uri="{9D8B030D-6E8A-4147-A177-3AD203B41FA5}">
                      <a16:colId xmlns:a16="http://schemas.microsoft.com/office/drawing/2014/main" val="3944541029"/>
                    </a:ext>
                  </a:extLst>
                </a:gridCol>
                <a:gridCol w="1672881">
                  <a:extLst>
                    <a:ext uri="{9D8B030D-6E8A-4147-A177-3AD203B41FA5}">
                      <a16:colId xmlns:a16="http://schemas.microsoft.com/office/drawing/2014/main" val="2178024931"/>
                    </a:ext>
                  </a:extLst>
                </a:gridCol>
                <a:gridCol w="1326419">
                  <a:extLst>
                    <a:ext uri="{9D8B030D-6E8A-4147-A177-3AD203B41FA5}">
                      <a16:colId xmlns:a16="http://schemas.microsoft.com/office/drawing/2014/main" val="2241332360"/>
                    </a:ext>
                  </a:extLst>
                </a:gridCol>
                <a:gridCol w="1500377">
                  <a:extLst>
                    <a:ext uri="{9D8B030D-6E8A-4147-A177-3AD203B41FA5}">
                      <a16:colId xmlns:a16="http://schemas.microsoft.com/office/drawing/2014/main" val="2209772715"/>
                    </a:ext>
                  </a:extLst>
                </a:gridCol>
              </a:tblGrid>
              <a:tr h="718458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Category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Averse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Minimal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Cautious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Hungry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108449"/>
                  </a:ext>
                </a:extLst>
              </a:tr>
              <a:tr h="612321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Health &amp; safety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344695"/>
                  </a:ext>
                </a:extLst>
              </a:tr>
              <a:tr h="612321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Condition of homes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663717"/>
                  </a:ext>
                </a:extLst>
              </a:tr>
              <a:tr h="612321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Building new homes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326528"/>
                  </a:ext>
                </a:extLst>
              </a:tr>
              <a:tr h="612321"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Customer service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310845"/>
                  </a:ext>
                </a:extLst>
              </a:tr>
              <a:tr h="612321"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Financial health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623736"/>
                  </a:ext>
                </a:extLst>
              </a:tr>
              <a:tr h="612321"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Technological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652767"/>
                  </a:ext>
                </a:extLst>
              </a:tr>
              <a:tr h="612321"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Legal compliance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404211"/>
                  </a:ext>
                </a:extLst>
              </a:tr>
              <a:tr h="612321"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Regulatory compliance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225112"/>
                  </a:ext>
                </a:extLst>
              </a:tr>
              <a:tr h="718458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Values, mission and culture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652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617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8"/>
          <p:cNvSpPr/>
          <p:nvPr/>
        </p:nvSpPr>
        <p:spPr>
          <a:xfrm>
            <a:off x="-25400" y="-13792"/>
            <a:ext cx="13055601" cy="1775237"/>
          </a:xfrm>
          <a:prstGeom prst="rect">
            <a:avLst/>
          </a:prstGeom>
          <a:solidFill>
            <a:srgbClr val="43449B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6" name="Vision Graphic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9784" y="-13792"/>
            <a:ext cx="2578820" cy="177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TP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83654" y="64142"/>
            <a:ext cx="1467208" cy="1478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Different Perspecti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1" y="9346998"/>
            <a:ext cx="13055601" cy="424966"/>
          </a:xfrm>
          <a:prstGeom prst="rect">
            <a:avLst/>
          </a:prstGeom>
        </p:spPr>
      </p:pic>
      <p:sp>
        <p:nvSpPr>
          <p:cNvPr id="2" name="Shape 39">
            <a:extLst>
              <a:ext uri="{FF2B5EF4-FFF2-40B4-BE49-F238E27FC236}">
                <a16:creationId xmlns:a16="http://schemas.microsoft.com/office/drawing/2014/main" id="{8EC00E59-0A20-4FDA-A6CD-EA88BEFE91F2}"/>
              </a:ext>
            </a:extLst>
          </p:cNvPr>
          <p:cNvSpPr/>
          <p:nvPr/>
        </p:nvSpPr>
        <p:spPr>
          <a:xfrm>
            <a:off x="1969460" y="359569"/>
            <a:ext cx="866020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pPr>
            <a:r>
              <a:rPr lang="en-GB" sz="6000" dirty="0">
                <a:solidFill>
                  <a:srgbClr val="FFFFFF"/>
                </a:solidFill>
              </a:rPr>
              <a:t>Use it!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Shape 40">
            <a:extLst>
              <a:ext uri="{FF2B5EF4-FFF2-40B4-BE49-F238E27FC236}">
                <a16:creationId xmlns:a16="http://schemas.microsoft.com/office/drawing/2014/main" id="{62202F2E-E6D4-49D2-85A9-72208D4F7D43}"/>
              </a:ext>
            </a:extLst>
          </p:cNvPr>
          <p:cNvSpPr/>
          <p:nvPr/>
        </p:nvSpPr>
        <p:spPr>
          <a:xfrm>
            <a:off x="92646" y="1758852"/>
            <a:ext cx="12413832" cy="828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>
              <a:defRPr sz="2800" i="1">
                <a:latin typeface="MArial-Italic"/>
                <a:ea typeface="MArial-Italic"/>
                <a:cs typeface="MArial-Italic"/>
                <a:sym typeface="MArial-Italic"/>
              </a:defRPr>
            </a:lvl1pPr>
          </a:lstStyle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Overarching </a:t>
            </a:r>
            <a:r>
              <a:rPr kumimoji="0" lang="en-GB" altLang="en-US" sz="3600" i="0" u="none" strike="noStrike" kern="0" cap="none" spc="0" normalizeH="0" baseline="0" noProof="0" dirty="0">
                <a:ln>
                  <a:noFill/>
                </a:ln>
                <a:solidFill>
                  <a:srgbClr val="43449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strategic vision </a:t>
            </a:r>
            <a:r>
              <a:rPr kumimoji="0" lang="en-GB" altLang="en-US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– what do you want to be and how much risk are you prepared to tolerate?</a:t>
            </a:r>
          </a:p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Making </a:t>
            </a:r>
            <a:r>
              <a:rPr kumimoji="0" lang="en-GB" altLang="en-US" sz="3600" i="0" u="none" strike="noStrike" kern="0" cap="none" spc="0" normalizeH="0" baseline="0" noProof="0" dirty="0">
                <a:ln>
                  <a:noFill/>
                </a:ln>
                <a:solidFill>
                  <a:srgbClr val="43449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decisions</a:t>
            </a:r>
            <a:r>
              <a:rPr kumimoji="0" lang="en-GB" altLang="en-US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 – does what’s being asked of you/recommended sit within stated risk appetite?</a:t>
            </a:r>
          </a:p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not, is it the wrong decision? Or the wrong risk appetite?</a:t>
            </a:r>
          </a:p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i="0" u="none" strike="noStrike" kern="0" cap="none" spc="0" normalizeH="0" baseline="0" noProof="0" dirty="0">
                <a:ln>
                  <a:noFill/>
                </a:ln>
                <a:solidFill>
                  <a:srgbClr val="43449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Board papers </a:t>
            </a:r>
            <a:r>
              <a:rPr kumimoji="0" lang="en-GB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Arial-Italic"/>
              </a:rPr>
              <a:t>for decision should include risk appetite – tolerance and target</a:t>
            </a:r>
          </a:p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 </a:t>
            </a:r>
            <a:r>
              <a:rPr lang="en-GB" sz="3600" b="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assurance</a:t>
            </a:r>
            <a:r>
              <a:rPr lang="en-GB" sz="36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executive</a:t>
            </a:r>
          </a:p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b="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en-GB" sz="36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each other, ask the right questions – easy to get ‘carried away’</a:t>
            </a:r>
          </a:p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also be used in </a:t>
            </a: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T&amp;FGs </a:t>
            </a: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guide activity</a:t>
            </a:r>
          </a:p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b="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</a:t>
            </a: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should be mindful of it when preparing board papers and when taking delegated decisions</a:t>
            </a:r>
            <a:endParaRPr lang="en-GB" sz="36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0" indent="-57150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sym typeface="MArial-Italic"/>
            </a:endParaRPr>
          </a:p>
        </p:txBody>
      </p:sp>
    </p:spTree>
    <p:extLst>
      <p:ext uri="{BB962C8B-B14F-4D97-AF65-F5344CB8AC3E}">
        <p14:creationId xmlns:p14="http://schemas.microsoft.com/office/powerpoint/2010/main" val="2844802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25400" y="-13792"/>
            <a:ext cx="13055601" cy="1775237"/>
          </a:xfrm>
          <a:prstGeom prst="rect">
            <a:avLst/>
          </a:prstGeom>
          <a:solidFill>
            <a:srgbClr val="4344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0" name="Shape 40"/>
          <p:cNvSpPr/>
          <p:nvPr/>
        </p:nvSpPr>
        <p:spPr>
          <a:xfrm>
            <a:off x="386491" y="1896180"/>
            <a:ext cx="11936627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>
              <a:defRPr sz="2800" i="1">
                <a:latin typeface="MArial-Italic"/>
                <a:ea typeface="MArial-Italic"/>
                <a:cs typeface="MArial-Italic"/>
                <a:sym typeface="MArial-Italic"/>
              </a:defRPr>
            </a:lvl1pPr>
          </a:lstStyle>
          <a:p>
            <a:pPr marL="457200" lvl="0" indent="-457200">
              <a:buFont typeface="Arial" panose="020B0604020202020204" pitchFamily="34" charset="0"/>
              <a:buChar char="•"/>
              <a:defRPr sz="1800" i="0"/>
            </a:pPr>
            <a:endParaRPr lang="en-GB" sz="32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 sz="1800" i="0"/>
            </a:pPr>
            <a:r>
              <a:rPr lang="en-GB" sz="32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defRPr sz="1800" i="0"/>
            </a:pPr>
            <a:endParaRPr lang="en-GB" sz="2800" i="0" dirty="0">
              <a:latin typeface="Arial"/>
            </a:endParaRPr>
          </a:p>
          <a:p>
            <a:pPr lvl="0">
              <a:defRPr sz="1800" i="0"/>
            </a:pPr>
            <a:endParaRPr lang="en-GB" sz="2800" i="0" dirty="0">
              <a:latin typeface="Arial"/>
            </a:endParaRPr>
          </a:p>
          <a:p>
            <a:pPr lvl="0">
              <a:defRPr sz="1800" i="0"/>
            </a:pPr>
            <a:endParaRPr lang="en-GB" i="0" dirty="0">
              <a:latin typeface="Arial"/>
            </a:endParaRPr>
          </a:p>
          <a:p>
            <a:pPr lvl="0">
              <a:defRPr sz="1800" i="0"/>
            </a:pPr>
            <a:endParaRPr lang="en-GB" sz="2800" i="0" dirty="0">
              <a:latin typeface="Arial"/>
            </a:endParaRPr>
          </a:p>
        </p:txBody>
      </p:sp>
      <p:pic>
        <p:nvPicPr>
          <p:cNvPr id="42" name="Vision Graphic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9784" y="-13792"/>
            <a:ext cx="2578820" cy="177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DTP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300774" y="120943"/>
            <a:ext cx="1467208" cy="1478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Different Perspecti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1" y="9346998"/>
            <a:ext cx="13055601" cy="424966"/>
          </a:xfrm>
          <a:prstGeom prst="rect">
            <a:avLst/>
          </a:prstGeom>
        </p:spPr>
      </p:pic>
      <p:sp>
        <p:nvSpPr>
          <p:cNvPr id="8" name="Shape 39">
            <a:extLst>
              <a:ext uri="{FF2B5EF4-FFF2-40B4-BE49-F238E27FC236}">
                <a16:creationId xmlns:a16="http://schemas.microsoft.com/office/drawing/2014/main" id="{EF4F429C-4B1E-4813-9256-C634A4D133D3}"/>
              </a:ext>
            </a:extLst>
          </p:cNvPr>
          <p:cNvSpPr/>
          <p:nvPr/>
        </p:nvSpPr>
        <p:spPr>
          <a:xfrm>
            <a:off x="2094156" y="160065"/>
            <a:ext cx="8547633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 b="0"/>
            </a:pPr>
            <a:r>
              <a:rPr lang="en-GB" sz="4800" b="0" dirty="0">
                <a:solidFill>
                  <a:schemeClr val="bg1"/>
                </a:solidFill>
              </a:rPr>
              <a:t>Linking risk management to decision-making</a:t>
            </a:r>
            <a:endParaRPr sz="4800" b="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A521E8-C724-4509-B94C-82313D0C3C95}"/>
              </a:ext>
            </a:extLst>
          </p:cNvPr>
          <p:cNvSpPr txBox="1"/>
          <p:nvPr/>
        </p:nvSpPr>
        <p:spPr>
          <a:xfrm>
            <a:off x="386491" y="1647762"/>
            <a:ext cx="12231818" cy="74892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lvl="0" indent="-571500" algn="l">
              <a:buFont typeface="Arial" panose="020B0604020202020204" pitchFamily="34" charset="0"/>
              <a:buChar char="•"/>
              <a:defRPr sz="1800" b="0"/>
            </a:pP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</a:t>
            </a:r>
            <a:r>
              <a:rPr lang="en-GB" sz="320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papers for decision 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have a risk implications/impact section</a:t>
            </a:r>
          </a:p>
          <a:p>
            <a:pPr marL="571500" lvl="0" indent="-571500" algn="l">
              <a:buFont typeface="Arial" panose="020B0604020202020204" pitchFamily="34" charset="0"/>
              <a:buChar char="•"/>
              <a:defRPr sz="1800" b="0"/>
            </a:pP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completed and be clear:</a:t>
            </a:r>
          </a:p>
          <a:p>
            <a:pPr marL="571500" lvl="0" indent="-571500" algn="l">
              <a:buFont typeface="Wingdings" panose="05000000000000000000" pitchFamily="2" charset="2"/>
              <a:buChar char="Ø"/>
              <a:defRPr sz="1800" b="0"/>
            </a:pPr>
            <a:r>
              <a:rPr lang="en-GB" sz="3200" i="1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 risks </a:t>
            </a:r>
            <a:r>
              <a:rPr lang="en-GB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in the decision</a:t>
            </a:r>
          </a:p>
          <a:p>
            <a:pPr marL="571500" lvl="0" indent="-571500" algn="l">
              <a:buFont typeface="Wingdings" panose="05000000000000000000" pitchFamily="2" charset="2"/>
              <a:buChar char="Ø"/>
              <a:defRPr sz="1800" b="0"/>
            </a:pPr>
            <a:r>
              <a:rPr lang="en-GB" sz="3200" i="1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these risks feature </a:t>
            </a:r>
            <a:r>
              <a:rPr lang="en-GB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risk register</a:t>
            </a:r>
          </a:p>
          <a:p>
            <a:pPr marL="571500" lvl="0" indent="-571500" algn="l">
              <a:buFont typeface="Wingdings" panose="05000000000000000000" pitchFamily="2" charset="2"/>
              <a:buChar char="Ø"/>
              <a:defRPr sz="1800" b="0"/>
            </a:pPr>
            <a:r>
              <a:rPr lang="en-GB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area of the </a:t>
            </a:r>
            <a:r>
              <a:rPr lang="en-GB" sz="3200" i="1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plan </a:t>
            </a:r>
            <a:r>
              <a:rPr lang="en-GB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risks link to</a:t>
            </a:r>
          </a:p>
          <a:p>
            <a:pPr marL="571500" lvl="0" indent="-571500" algn="l">
              <a:buFont typeface="Wingdings" panose="05000000000000000000" pitchFamily="2" charset="2"/>
              <a:buChar char="Ø"/>
              <a:defRPr sz="1800" b="0"/>
            </a:pPr>
            <a:r>
              <a:rPr lang="en-GB" sz="3200" i="1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the impact </a:t>
            </a:r>
            <a:r>
              <a:rPr lang="en-GB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risks in the decision lies within the organisation</a:t>
            </a:r>
          </a:p>
          <a:p>
            <a:pPr marL="571500" lvl="0" indent="-571500" algn="l">
              <a:buFont typeface="Arial" panose="020B0604020202020204" pitchFamily="34" charset="0"/>
              <a:buChar char="•"/>
              <a:defRPr sz="1800" b="0"/>
            </a:pPr>
            <a:r>
              <a:rPr lang="en-GB" sz="320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appetite 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referenced – where does the decision lie in terms of your appetite in the given area?</a:t>
            </a:r>
          </a:p>
          <a:p>
            <a:pPr marL="571500" lvl="0" indent="-571500" algn="l">
              <a:buFont typeface="Arial" panose="020B0604020202020204" pitchFamily="34" charset="0"/>
              <a:buChar char="•"/>
              <a:defRPr sz="1800" b="0"/>
            </a:pP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should discuss the risks, understand their implication, consider trade-offs, and accept inherent risks </a:t>
            </a:r>
            <a:r>
              <a:rPr lang="en-GB" sz="320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to making a decision</a:t>
            </a:r>
          </a:p>
          <a:p>
            <a:pPr marL="571500" lvl="0" indent="-571500" algn="l">
              <a:buFont typeface="Arial" panose="020B0604020202020204" pitchFamily="34" charset="0"/>
              <a:buChar char="•"/>
              <a:defRPr sz="1800" b="0"/>
            </a:pP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assessment can equally be used to decide </a:t>
            </a:r>
            <a:r>
              <a:rPr lang="en-GB" sz="320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to do something</a:t>
            </a:r>
          </a:p>
        </p:txBody>
      </p:sp>
    </p:spTree>
    <p:extLst>
      <p:ext uri="{BB962C8B-B14F-4D97-AF65-F5344CB8AC3E}">
        <p14:creationId xmlns:p14="http://schemas.microsoft.com/office/powerpoint/2010/main" val="343061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25400" y="-13792"/>
            <a:ext cx="13055601" cy="1775237"/>
          </a:xfrm>
          <a:prstGeom prst="rect">
            <a:avLst/>
          </a:prstGeom>
          <a:solidFill>
            <a:srgbClr val="4344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9" name="Shape 39"/>
          <p:cNvSpPr/>
          <p:nvPr/>
        </p:nvSpPr>
        <p:spPr>
          <a:xfrm>
            <a:off x="386490" y="1765194"/>
            <a:ext cx="12231818" cy="8720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r>
              <a:rPr lang="en-GB" sz="4000" b="0" dirty="0">
                <a:solidFill>
                  <a:schemeClr val="tx1"/>
                </a:solidFill>
              </a:rPr>
              <a:t>Must </a:t>
            </a:r>
            <a:r>
              <a:rPr lang="en-GB" sz="4000" b="0" dirty="0">
                <a:solidFill>
                  <a:srgbClr val="43449B"/>
                </a:solidFill>
              </a:rPr>
              <a:t>lead </a:t>
            </a:r>
            <a:r>
              <a:rPr lang="en-GB" sz="4000" b="0" dirty="0">
                <a:solidFill>
                  <a:schemeClr val="tx1"/>
                </a:solidFill>
              </a:rPr>
              <a:t>on risk management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r>
              <a:rPr lang="en-GB" sz="4000" b="0" dirty="0">
                <a:solidFill>
                  <a:schemeClr val="tx1"/>
                </a:solidFill>
              </a:rPr>
              <a:t>Is ultimately </a:t>
            </a:r>
            <a:r>
              <a:rPr lang="en-GB" sz="4000" b="0" dirty="0">
                <a:solidFill>
                  <a:srgbClr val="43449B"/>
                </a:solidFill>
              </a:rPr>
              <a:t>responsible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r>
              <a:rPr lang="en-GB" sz="4000" b="0" dirty="0">
                <a:solidFill>
                  <a:schemeClr val="tx1"/>
                </a:solidFill>
              </a:rPr>
              <a:t>Should be </a:t>
            </a:r>
            <a:r>
              <a:rPr lang="en-GB" sz="4000" b="0" dirty="0">
                <a:solidFill>
                  <a:srgbClr val="43449B"/>
                </a:solidFill>
              </a:rPr>
              <a:t>identifying</a:t>
            </a:r>
            <a:r>
              <a:rPr lang="en-GB" sz="4000" b="0" dirty="0">
                <a:solidFill>
                  <a:schemeClr val="tx1"/>
                </a:solidFill>
              </a:rPr>
              <a:t> new risks, </a:t>
            </a:r>
            <a:r>
              <a:rPr lang="en-GB" sz="4000" b="0" dirty="0">
                <a:solidFill>
                  <a:srgbClr val="43449B"/>
                </a:solidFill>
              </a:rPr>
              <a:t>challenging </a:t>
            </a:r>
            <a:r>
              <a:rPr lang="en-GB" sz="4000" b="0" dirty="0">
                <a:solidFill>
                  <a:schemeClr val="tx1"/>
                </a:solidFill>
              </a:rPr>
              <a:t>existing risks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r>
              <a:rPr lang="en-GB" sz="4000" b="0" dirty="0">
                <a:solidFill>
                  <a:schemeClr val="tx1"/>
                </a:solidFill>
              </a:rPr>
              <a:t>Must understand where </a:t>
            </a:r>
            <a:r>
              <a:rPr lang="en-GB" sz="4000" b="0" dirty="0">
                <a:solidFill>
                  <a:srgbClr val="43449B"/>
                </a:solidFill>
              </a:rPr>
              <a:t>impact</a:t>
            </a:r>
            <a:r>
              <a:rPr lang="en-GB" sz="4000" b="0" dirty="0">
                <a:solidFill>
                  <a:schemeClr val="tx1"/>
                </a:solidFill>
              </a:rPr>
              <a:t> of each risk lies within the organisation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r>
              <a:rPr lang="en-GB" sz="4000" b="0" dirty="0">
                <a:solidFill>
                  <a:schemeClr val="tx1"/>
                </a:solidFill>
              </a:rPr>
              <a:t>Must seek </a:t>
            </a:r>
            <a:r>
              <a:rPr lang="en-GB" sz="4000" b="0" dirty="0">
                <a:solidFill>
                  <a:srgbClr val="43449B"/>
                </a:solidFill>
              </a:rPr>
              <a:t>assurance</a:t>
            </a:r>
            <a:r>
              <a:rPr lang="en-GB" sz="4000" b="0" dirty="0">
                <a:solidFill>
                  <a:schemeClr val="tx1"/>
                </a:solidFill>
              </a:rPr>
              <a:t> on effective risk management from (Audit Committee and) staff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r>
              <a:rPr lang="en-GB" sz="4000" b="0" dirty="0">
                <a:solidFill>
                  <a:schemeClr val="tx1"/>
                </a:solidFill>
              </a:rPr>
              <a:t>Should identify its </a:t>
            </a:r>
            <a:r>
              <a:rPr lang="en-GB" sz="4000" b="0" dirty="0">
                <a:solidFill>
                  <a:srgbClr val="43449B"/>
                </a:solidFill>
              </a:rPr>
              <a:t>risk appetite </a:t>
            </a:r>
            <a:r>
              <a:rPr lang="en-GB" sz="4000" b="0" dirty="0">
                <a:solidFill>
                  <a:schemeClr val="tx1"/>
                </a:solidFill>
              </a:rPr>
              <a:t>and then use it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r>
              <a:rPr lang="en-GB" sz="4000" b="0" dirty="0">
                <a:solidFill>
                  <a:schemeClr val="tx1"/>
                </a:solidFill>
              </a:rPr>
              <a:t>Must receive regular </a:t>
            </a:r>
            <a:r>
              <a:rPr lang="en-GB" sz="4000" b="0" dirty="0">
                <a:solidFill>
                  <a:srgbClr val="43449B"/>
                </a:solidFill>
              </a:rPr>
              <a:t>updates </a:t>
            </a:r>
            <a:r>
              <a:rPr lang="en-GB" sz="4000" b="0" dirty="0">
                <a:solidFill>
                  <a:schemeClr val="tx1"/>
                </a:solidFill>
              </a:rPr>
              <a:t>on risk register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r>
              <a:rPr lang="en-GB" sz="4000" b="0" dirty="0">
                <a:solidFill>
                  <a:schemeClr val="tx1"/>
                </a:solidFill>
              </a:rPr>
              <a:t>Risk should be a </a:t>
            </a:r>
            <a:r>
              <a:rPr lang="en-GB" sz="4000" b="0" dirty="0">
                <a:solidFill>
                  <a:srgbClr val="43449B"/>
                </a:solidFill>
              </a:rPr>
              <a:t>standard agenda item </a:t>
            </a:r>
            <a:r>
              <a:rPr lang="en-GB" sz="4000" b="0" dirty="0">
                <a:solidFill>
                  <a:schemeClr val="tx1"/>
                </a:solidFill>
              </a:rPr>
              <a:t>for each meeting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endParaRPr lang="en-GB" sz="4000" b="1" dirty="0">
              <a:solidFill>
                <a:schemeClr val="tx1"/>
              </a:solidFill>
            </a:endParaRPr>
          </a:p>
          <a:p>
            <a:pPr lvl="0">
              <a:defRPr sz="1800" b="0"/>
            </a:pPr>
            <a:endParaRPr sz="4000" b="1" dirty="0"/>
          </a:p>
        </p:txBody>
      </p:sp>
      <p:sp>
        <p:nvSpPr>
          <p:cNvPr id="40" name="Shape 40"/>
          <p:cNvSpPr/>
          <p:nvPr/>
        </p:nvSpPr>
        <p:spPr>
          <a:xfrm>
            <a:off x="386491" y="1896180"/>
            <a:ext cx="11936627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>
              <a:defRPr sz="2800" i="1">
                <a:latin typeface="MArial-Italic"/>
                <a:ea typeface="MArial-Italic"/>
                <a:cs typeface="MArial-Italic"/>
                <a:sym typeface="MArial-Italic"/>
              </a:defRPr>
            </a:lvl1pPr>
          </a:lstStyle>
          <a:p>
            <a:pPr marL="457200" lvl="0" indent="-457200">
              <a:buFont typeface="Arial" panose="020B0604020202020204" pitchFamily="34" charset="0"/>
              <a:buChar char="•"/>
              <a:defRPr sz="1800" i="0"/>
            </a:pPr>
            <a:endParaRPr lang="en-GB" sz="32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 sz="1800" i="0"/>
            </a:pPr>
            <a:r>
              <a:rPr lang="en-GB" sz="32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defRPr sz="1800" i="0"/>
            </a:pPr>
            <a:endParaRPr lang="en-GB" sz="2800" i="0" dirty="0">
              <a:latin typeface="Arial"/>
            </a:endParaRPr>
          </a:p>
          <a:p>
            <a:pPr lvl="0">
              <a:defRPr sz="1800" i="0"/>
            </a:pPr>
            <a:endParaRPr lang="en-GB" sz="2800" i="0" dirty="0">
              <a:latin typeface="Arial"/>
            </a:endParaRPr>
          </a:p>
          <a:p>
            <a:pPr lvl="0">
              <a:defRPr sz="1800" i="0"/>
            </a:pPr>
            <a:endParaRPr lang="en-GB" i="0" dirty="0">
              <a:latin typeface="Arial"/>
            </a:endParaRPr>
          </a:p>
          <a:p>
            <a:pPr lvl="0">
              <a:defRPr sz="1800" i="0"/>
            </a:pPr>
            <a:endParaRPr lang="en-GB" sz="2800" i="0" dirty="0">
              <a:latin typeface="Arial"/>
            </a:endParaRPr>
          </a:p>
        </p:txBody>
      </p:sp>
      <p:pic>
        <p:nvPicPr>
          <p:cNvPr id="42" name="Vision Graphic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9784" y="-13792"/>
            <a:ext cx="2578820" cy="177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DTP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300774" y="120943"/>
            <a:ext cx="1467208" cy="1478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Different Perspecti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1" y="9346998"/>
            <a:ext cx="13055601" cy="424966"/>
          </a:xfrm>
          <a:prstGeom prst="rect">
            <a:avLst/>
          </a:prstGeom>
        </p:spPr>
      </p:pic>
      <p:sp>
        <p:nvSpPr>
          <p:cNvPr id="8" name="Shape 39">
            <a:extLst>
              <a:ext uri="{FF2B5EF4-FFF2-40B4-BE49-F238E27FC236}">
                <a16:creationId xmlns:a16="http://schemas.microsoft.com/office/drawing/2014/main" id="{EF4F429C-4B1E-4813-9256-C634A4D133D3}"/>
              </a:ext>
            </a:extLst>
          </p:cNvPr>
          <p:cNvSpPr/>
          <p:nvPr/>
        </p:nvSpPr>
        <p:spPr>
          <a:xfrm>
            <a:off x="2094156" y="529397"/>
            <a:ext cx="854763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 b="0"/>
            </a:pPr>
            <a:r>
              <a:rPr lang="en-GB" sz="4800" b="0" dirty="0">
                <a:solidFill>
                  <a:schemeClr val="bg1"/>
                </a:solidFill>
              </a:rPr>
              <a:t>Role of the Board </a:t>
            </a:r>
            <a:endParaRPr sz="4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5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25400" y="-13792"/>
            <a:ext cx="13055601" cy="1775237"/>
          </a:xfrm>
          <a:prstGeom prst="rect">
            <a:avLst/>
          </a:prstGeom>
          <a:solidFill>
            <a:srgbClr val="4344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9" name="Shape 39"/>
          <p:cNvSpPr/>
          <p:nvPr/>
        </p:nvSpPr>
        <p:spPr>
          <a:xfrm>
            <a:off x="386492" y="1779827"/>
            <a:ext cx="12231818" cy="9335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r>
              <a:rPr lang="en-GB" sz="4000" b="0" dirty="0">
                <a:solidFill>
                  <a:srgbClr val="43449B"/>
                </a:solidFill>
              </a:rPr>
              <a:t>Independent adviser </a:t>
            </a:r>
            <a:r>
              <a:rPr lang="en-GB" sz="4000" b="0" dirty="0">
                <a:solidFill>
                  <a:schemeClr val="tx1"/>
                </a:solidFill>
              </a:rPr>
              <a:t>to the board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r>
              <a:rPr lang="en-GB" sz="4000" b="0" dirty="0">
                <a:solidFill>
                  <a:srgbClr val="43449B"/>
                </a:solidFill>
              </a:rPr>
              <a:t>Understands</a:t>
            </a:r>
            <a:r>
              <a:rPr lang="en-GB" sz="4000" b="0" dirty="0">
                <a:solidFill>
                  <a:schemeClr val="tx1"/>
                </a:solidFill>
              </a:rPr>
              <a:t> where to skim, question or dig deep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r>
              <a:rPr lang="en-GB" sz="4000" b="0" dirty="0">
                <a:solidFill>
                  <a:srgbClr val="43449B"/>
                </a:solidFill>
              </a:rPr>
              <a:t>Steers </a:t>
            </a:r>
            <a:r>
              <a:rPr lang="en-GB" sz="4000" b="0" dirty="0">
                <a:solidFill>
                  <a:schemeClr val="tx1"/>
                </a:solidFill>
              </a:rPr>
              <a:t>executive but doesn’t do their jobs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r>
              <a:rPr lang="en-GB" sz="4000" b="0" dirty="0">
                <a:solidFill>
                  <a:srgbClr val="43449B"/>
                </a:solidFill>
              </a:rPr>
              <a:t>Focuses </a:t>
            </a:r>
            <a:r>
              <a:rPr lang="en-GB" sz="4000" b="0" dirty="0">
                <a:solidFill>
                  <a:schemeClr val="tx1"/>
                </a:solidFill>
              </a:rPr>
              <a:t>on key risks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r>
              <a:rPr lang="en-GB" sz="4000" b="0" dirty="0">
                <a:solidFill>
                  <a:schemeClr val="tx1"/>
                </a:solidFill>
              </a:rPr>
              <a:t>Ensures risks are fully reflected in annual </a:t>
            </a:r>
            <a:r>
              <a:rPr lang="en-GB" sz="4000" b="0" dirty="0">
                <a:solidFill>
                  <a:srgbClr val="43449B"/>
                </a:solidFill>
              </a:rPr>
              <a:t>internal audit plan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r>
              <a:rPr lang="en-GB" sz="4000" b="0" dirty="0">
                <a:solidFill>
                  <a:schemeClr val="tx1"/>
                </a:solidFill>
              </a:rPr>
              <a:t>Undertakes or commissions </a:t>
            </a:r>
            <a:r>
              <a:rPr lang="en-GB" sz="4000" b="0" dirty="0">
                <a:solidFill>
                  <a:srgbClr val="43449B"/>
                </a:solidFill>
              </a:rPr>
              <a:t>additional detailed work on risk</a:t>
            </a:r>
            <a:r>
              <a:rPr lang="en-GB" sz="4000" b="0" dirty="0">
                <a:solidFill>
                  <a:schemeClr val="tx1"/>
                </a:solidFill>
              </a:rPr>
              <a:t> where necessary</a:t>
            </a:r>
          </a:p>
          <a:p>
            <a:pPr marL="571500" indent="-571500">
              <a:buFont typeface="Arial" panose="020B0604020202020204" pitchFamily="34" charset="0"/>
              <a:buChar char="•"/>
              <a:defRPr sz="1800" b="0"/>
            </a:pPr>
            <a:r>
              <a:rPr lang="en-GB" sz="4000" b="0" dirty="0"/>
              <a:t>Commissions / uses </a:t>
            </a:r>
            <a:r>
              <a:rPr lang="en-GB" sz="4000" b="0" dirty="0">
                <a:solidFill>
                  <a:srgbClr val="43449B"/>
                </a:solidFill>
              </a:rPr>
              <a:t>external audit </a:t>
            </a:r>
            <a:r>
              <a:rPr lang="en-GB" sz="4000" b="0" dirty="0"/>
              <a:t>to test and validate risk management and controls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r>
              <a:rPr lang="en-GB" sz="4000" b="0" dirty="0">
                <a:solidFill>
                  <a:srgbClr val="43449B"/>
                </a:solidFill>
              </a:rPr>
              <a:t>Adds value </a:t>
            </a:r>
            <a:r>
              <a:rPr lang="en-GB" sz="4000" b="0" dirty="0">
                <a:solidFill>
                  <a:schemeClr val="tx1"/>
                </a:solidFill>
              </a:rPr>
              <a:t>to the Board’s work on risk (but ultimately Board is responsible)</a:t>
            </a:r>
          </a:p>
          <a:p>
            <a:pPr lvl="0">
              <a:defRPr sz="1800" b="0"/>
            </a:pPr>
            <a:endParaRPr lang="en-GB" sz="4000" b="0" dirty="0">
              <a:solidFill>
                <a:schemeClr val="tx1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endParaRPr lang="en-GB" sz="4000" b="1" dirty="0">
              <a:solidFill>
                <a:schemeClr val="tx1"/>
              </a:solidFill>
            </a:endParaRPr>
          </a:p>
          <a:p>
            <a:pPr lvl="0">
              <a:defRPr sz="1800" b="0"/>
            </a:pPr>
            <a:endParaRPr sz="4000" b="1" dirty="0"/>
          </a:p>
        </p:txBody>
      </p:sp>
      <p:sp>
        <p:nvSpPr>
          <p:cNvPr id="40" name="Shape 40"/>
          <p:cNvSpPr/>
          <p:nvPr/>
        </p:nvSpPr>
        <p:spPr>
          <a:xfrm>
            <a:off x="386491" y="1896180"/>
            <a:ext cx="11936627" cy="167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>
              <a:defRPr sz="2800" i="1">
                <a:latin typeface="MArial-Italic"/>
                <a:ea typeface="MArial-Italic"/>
                <a:cs typeface="MArial-Italic"/>
                <a:sym typeface="MArial-Italic"/>
              </a:defRPr>
            </a:lvl1pPr>
          </a:lstStyle>
          <a:p>
            <a:pPr lvl="0">
              <a:defRPr sz="1800" i="0"/>
            </a:pPr>
            <a:endParaRPr lang="en-GB" sz="2800" i="0" dirty="0">
              <a:latin typeface="Arial"/>
            </a:endParaRPr>
          </a:p>
          <a:p>
            <a:pPr lvl="0">
              <a:defRPr sz="1800" i="0"/>
            </a:pPr>
            <a:endParaRPr lang="en-GB" sz="2800" i="0" dirty="0">
              <a:latin typeface="Arial"/>
            </a:endParaRPr>
          </a:p>
          <a:p>
            <a:pPr lvl="0">
              <a:defRPr sz="1800" i="0"/>
            </a:pPr>
            <a:endParaRPr lang="en-GB" i="0" dirty="0">
              <a:latin typeface="Arial"/>
            </a:endParaRPr>
          </a:p>
          <a:p>
            <a:pPr lvl="0">
              <a:defRPr sz="1800" i="0"/>
            </a:pPr>
            <a:endParaRPr lang="en-GB" sz="2800" i="0" dirty="0">
              <a:latin typeface="Arial"/>
            </a:endParaRPr>
          </a:p>
        </p:txBody>
      </p:sp>
      <p:pic>
        <p:nvPicPr>
          <p:cNvPr id="42" name="Vision Graphic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9784" y="-13792"/>
            <a:ext cx="2578820" cy="177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DTP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300774" y="120943"/>
            <a:ext cx="1467208" cy="1478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Different Perspecti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1" y="9346998"/>
            <a:ext cx="13055601" cy="424966"/>
          </a:xfrm>
          <a:prstGeom prst="rect">
            <a:avLst/>
          </a:prstGeom>
        </p:spPr>
      </p:pic>
      <p:sp>
        <p:nvSpPr>
          <p:cNvPr id="8" name="Shape 39">
            <a:extLst>
              <a:ext uri="{FF2B5EF4-FFF2-40B4-BE49-F238E27FC236}">
                <a16:creationId xmlns:a16="http://schemas.microsoft.com/office/drawing/2014/main" id="{EF4F429C-4B1E-4813-9256-C634A4D133D3}"/>
              </a:ext>
            </a:extLst>
          </p:cNvPr>
          <p:cNvSpPr/>
          <p:nvPr/>
        </p:nvSpPr>
        <p:spPr>
          <a:xfrm>
            <a:off x="2094156" y="529397"/>
            <a:ext cx="854763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 b="0"/>
            </a:pPr>
            <a:r>
              <a:rPr lang="en-GB" sz="4800" b="0" dirty="0">
                <a:solidFill>
                  <a:schemeClr val="bg1"/>
                </a:solidFill>
              </a:rPr>
              <a:t>Role of the Audit Committee </a:t>
            </a:r>
            <a:endParaRPr sz="4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7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25400" y="-13792"/>
            <a:ext cx="13055601" cy="1775237"/>
          </a:xfrm>
          <a:prstGeom prst="rect">
            <a:avLst/>
          </a:prstGeom>
          <a:solidFill>
            <a:srgbClr val="4344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9" name="Shape 39"/>
          <p:cNvSpPr/>
          <p:nvPr/>
        </p:nvSpPr>
        <p:spPr>
          <a:xfrm>
            <a:off x="386492" y="1896180"/>
            <a:ext cx="12231818" cy="8720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r>
              <a:rPr lang="en-GB" sz="4000" b="0" dirty="0">
                <a:solidFill>
                  <a:srgbClr val="43449B"/>
                </a:solidFill>
              </a:rPr>
              <a:t>Identify</a:t>
            </a:r>
            <a:r>
              <a:rPr lang="en-GB" sz="4000" b="0" dirty="0">
                <a:solidFill>
                  <a:schemeClr val="tx1"/>
                </a:solidFill>
              </a:rPr>
              <a:t> new and emerging risks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r>
              <a:rPr lang="en-GB" sz="4000" b="0" dirty="0">
                <a:solidFill>
                  <a:srgbClr val="43449B"/>
                </a:solidFill>
              </a:rPr>
              <a:t>Standing agenda item</a:t>
            </a:r>
            <a:r>
              <a:rPr lang="en-GB" sz="4000" b="0" dirty="0">
                <a:solidFill>
                  <a:schemeClr val="tx1"/>
                </a:solidFill>
              </a:rPr>
              <a:t> at each meeting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r>
              <a:rPr lang="en-GB" sz="4000" b="0" dirty="0">
                <a:solidFill>
                  <a:schemeClr val="tx1"/>
                </a:solidFill>
              </a:rPr>
              <a:t>Review the strategic </a:t>
            </a:r>
            <a:r>
              <a:rPr lang="en-GB" sz="4000" b="0" dirty="0">
                <a:solidFill>
                  <a:srgbClr val="43449B"/>
                </a:solidFill>
              </a:rPr>
              <a:t>risk register </a:t>
            </a:r>
            <a:r>
              <a:rPr lang="en-GB" sz="4000" b="0" dirty="0">
                <a:solidFill>
                  <a:schemeClr val="tx1"/>
                </a:solidFill>
              </a:rPr>
              <a:t>and update quarterly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r>
              <a:rPr lang="en-GB" sz="4000" b="0" dirty="0">
                <a:solidFill>
                  <a:schemeClr val="tx1"/>
                </a:solidFill>
              </a:rPr>
              <a:t>Ensure strategic risk register is brought to </a:t>
            </a:r>
            <a:r>
              <a:rPr lang="en-GB" sz="4000" b="0" dirty="0">
                <a:solidFill>
                  <a:srgbClr val="43449B"/>
                </a:solidFill>
              </a:rPr>
              <a:t>Board</a:t>
            </a:r>
            <a:r>
              <a:rPr lang="en-GB" sz="4000" b="0" dirty="0">
                <a:solidFill>
                  <a:schemeClr val="tx1"/>
                </a:solidFill>
              </a:rPr>
              <a:t> regularly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r>
              <a:rPr lang="en-GB" sz="4000" b="0" dirty="0">
                <a:solidFill>
                  <a:schemeClr val="tx1"/>
                </a:solidFill>
              </a:rPr>
              <a:t>Provide </a:t>
            </a:r>
            <a:r>
              <a:rPr lang="en-GB" sz="4000" b="0" dirty="0">
                <a:solidFill>
                  <a:srgbClr val="43449B"/>
                </a:solidFill>
              </a:rPr>
              <a:t>assurance</a:t>
            </a:r>
            <a:r>
              <a:rPr lang="en-GB" sz="4000" b="0" dirty="0">
                <a:solidFill>
                  <a:schemeClr val="tx1"/>
                </a:solidFill>
              </a:rPr>
              <a:t> to  Board that risk is being managed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r>
              <a:rPr lang="en-GB" sz="4000" b="0" dirty="0">
                <a:solidFill>
                  <a:srgbClr val="43449B"/>
                </a:solidFill>
              </a:rPr>
              <a:t>Embed a culture </a:t>
            </a:r>
            <a:r>
              <a:rPr lang="en-GB" sz="4000" b="0" dirty="0">
                <a:solidFill>
                  <a:schemeClr val="tx1"/>
                </a:solidFill>
              </a:rPr>
              <a:t>of risk management throughout the staff, and make risk management a key aspect of the performance management framework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endParaRPr lang="en-GB" sz="4000" b="0" dirty="0">
              <a:solidFill>
                <a:schemeClr val="tx1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  <a:defRPr sz="1800" b="0"/>
            </a:pPr>
            <a:endParaRPr lang="en-GB" sz="4000" b="1" dirty="0">
              <a:solidFill>
                <a:schemeClr val="tx1"/>
              </a:solidFill>
            </a:endParaRPr>
          </a:p>
          <a:p>
            <a:pPr lvl="0">
              <a:defRPr sz="1800" b="0"/>
            </a:pPr>
            <a:endParaRPr sz="4000" b="1" dirty="0"/>
          </a:p>
        </p:txBody>
      </p:sp>
      <p:sp>
        <p:nvSpPr>
          <p:cNvPr id="40" name="Shape 40"/>
          <p:cNvSpPr/>
          <p:nvPr/>
        </p:nvSpPr>
        <p:spPr>
          <a:xfrm>
            <a:off x="386491" y="1896180"/>
            <a:ext cx="11936627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>
              <a:defRPr sz="2800" i="1">
                <a:latin typeface="MArial-Italic"/>
                <a:ea typeface="MArial-Italic"/>
                <a:cs typeface="MArial-Italic"/>
                <a:sym typeface="MArial-Italic"/>
              </a:defRPr>
            </a:lvl1pPr>
          </a:lstStyle>
          <a:p>
            <a:pPr marL="457200" lvl="0" indent="-457200">
              <a:buFont typeface="Arial" panose="020B0604020202020204" pitchFamily="34" charset="0"/>
              <a:buChar char="•"/>
              <a:defRPr sz="1800" i="0"/>
            </a:pPr>
            <a:endParaRPr lang="en-GB" sz="32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 sz="1800" i="0"/>
            </a:pPr>
            <a:r>
              <a:rPr lang="en-GB" sz="32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defRPr sz="1800" i="0"/>
            </a:pPr>
            <a:endParaRPr lang="en-GB" sz="2800" i="0" dirty="0">
              <a:latin typeface="Arial"/>
            </a:endParaRPr>
          </a:p>
          <a:p>
            <a:pPr lvl="0">
              <a:defRPr sz="1800" i="0"/>
            </a:pPr>
            <a:endParaRPr lang="en-GB" sz="2800" i="0" dirty="0">
              <a:latin typeface="Arial"/>
            </a:endParaRPr>
          </a:p>
          <a:p>
            <a:pPr lvl="0">
              <a:defRPr sz="1800" i="0"/>
            </a:pPr>
            <a:endParaRPr lang="en-GB" i="0" dirty="0">
              <a:latin typeface="Arial"/>
            </a:endParaRPr>
          </a:p>
          <a:p>
            <a:pPr lvl="0">
              <a:defRPr sz="1800" i="0"/>
            </a:pPr>
            <a:endParaRPr lang="en-GB" sz="2800" i="0" dirty="0">
              <a:latin typeface="Arial"/>
            </a:endParaRPr>
          </a:p>
        </p:txBody>
      </p:sp>
      <p:pic>
        <p:nvPicPr>
          <p:cNvPr id="42" name="Vision Graphic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9784" y="-13792"/>
            <a:ext cx="2578820" cy="177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DTP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300774" y="120943"/>
            <a:ext cx="1467208" cy="1478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Different Perspecti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1" y="9346998"/>
            <a:ext cx="13055601" cy="424966"/>
          </a:xfrm>
          <a:prstGeom prst="rect">
            <a:avLst/>
          </a:prstGeom>
        </p:spPr>
      </p:pic>
      <p:sp>
        <p:nvSpPr>
          <p:cNvPr id="8" name="Shape 39">
            <a:extLst>
              <a:ext uri="{FF2B5EF4-FFF2-40B4-BE49-F238E27FC236}">
                <a16:creationId xmlns:a16="http://schemas.microsoft.com/office/drawing/2014/main" id="{EF4F429C-4B1E-4813-9256-C634A4D133D3}"/>
              </a:ext>
            </a:extLst>
          </p:cNvPr>
          <p:cNvSpPr/>
          <p:nvPr/>
        </p:nvSpPr>
        <p:spPr>
          <a:xfrm>
            <a:off x="2094156" y="529397"/>
            <a:ext cx="854763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 b="0"/>
            </a:pPr>
            <a:r>
              <a:rPr lang="en-GB" sz="4800" b="0" dirty="0">
                <a:solidFill>
                  <a:schemeClr val="bg1"/>
                </a:solidFill>
              </a:rPr>
              <a:t>Role of the Senior Team </a:t>
            </a:r>
            <a:endParaRPr sz="4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08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25400" y="-13792"/>
            <a:ext cx="13055601" cy="1775237"/>
          </a:xfrm>
          <a:prstGeom prst="rect">
            <a:avLst/>
          </a:prstGeom>
          <a:solidFill>
            <a:srgbClr val="4344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9" name="Shape 39"/>
          <p:cNvSpPr/>
          <p:nvPr/>
        </p:nvSpPr>
        <p:spPr>
          <a:xfrm>
            <a:off x="386490" y="3510032"/>
            <a:ext cx="1223181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i="0"/>
            </a:pPr>
            <a:endParaRPr lang="en-GB" sz="4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L="571500" indent="-571500">
              <a:buFont typeface="Arial" panose="020B0604020202020204" pitchFamily="34" charset="0"/>
              <a:buChar char="•"/>
              <a:defRPr sz="1800" i="0"/>
            </a:pPr>
            <a:endParaRPr lang="en-GB" sz="4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 sz="1800" i="0"/>
            </a:pPr>
            <a:endParaRPr lang="en-GB" sz="4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Vision Graphic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9784" y="-13792"/>
            <a:ext cx="2578820" cy="177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DTP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300774" y="120943"/>
            <a:ext cx="1467208" cy="1478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Different Perspecti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1" y="9346998"/>
            <a:ext cx="13055601" cy="424966"/>
          </a:xfrm>
          <a:prstGeom prst="rect">
            <a:avLst/>
          </a:prstGeom>
        </p:spPr>
      </p:pic>
      <p:sp>
        <p:nvSpPr>
          <p:cNvPr id="8" name="Shape 39">
            <a:extLst>
              <a:ext uri="{FF2B5EF4-FFF2-40B4-BE49-F238E27FC236}">
                <a16:creationId xmlns:a16="http://schemas.microsoft.com/office/drawing/2014/main" id="{EF4F429C-4B1E-4813-9256-C634A4D133D3}"/>
              </a:ext>
            </a:extLst>
          </p:cNvPr>
          <p:cNvSpPr/>
          <p:nvPr/>
        </p:nvSpPr>
        <p:spPr>
          <a:xfrm>
            <a:off x="2094156" y="529397"/>
            <a:ext cx="854763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 b="0"/>
            </a:pPr>
            <a:r>
              <a:rPr lang="en-GB" sz="4800" b="0" dirty="0">
                <a:solidFill>
                  <a:schemeClr val="bg1"/>
                </a:solidFill>
              </a:rPr>
              <a:t>Q&amp;A</a:t>
            </a:r>
            <a:endParaRPr sz="4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6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25400" y="-13792"/>
            <a:ext cx="13055601" cy="1775237"/>
          </a:xfrm>
          <a:prstGeom prst="rect">
            <a:avLst/>
          </a:prstGeom>
          <a:solidFill>
            <a:srgbClr val="4344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9" name="Shape 39"/>
          <p:cNvSpPr/>
          <p:nvPr/>
        </p:nvSpPr>
        <p:spPr>
          <a:xfrm>
            <a:off x="2152370" y="2601933"/>
            <a:ext cx="620341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endParaRPr sz="4000" b="1" dirty="0"/>
          </a:p>
        </p:txBody>
      </p:sp>
      <p:pic>
        <p:nvPicPr>
          <p:cNvPr id="42" name="Vision Graphic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9784" y="-13792"/>
            <a:ext cx="2578820" cy="177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DTP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300774" y="120943"/>
            <a:ext cx="1467208" cy="1478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Different Perspecti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1" y="9346998"/>
            <a:ext cx="13055601" cy="424966"/>
          </a:xfrm>
          <a:prstGeom prst="rect">
            <a:avLst/>
          </a:prstGeom>
        </p:spPr>
      </p:pic>
      <p:sp>
        <p:nvSpPr>
          <p:cNvPr id="10" name="Shape 40">
            <a:extLst>
              <a:ext uri="{FF2B5EF4-FFF2-40B4-BE49-F238E27FC236}">
                <a16:creationId xmlns:a16="http://schemas.microsoft.com/office/drawing/2014/main" id="{77C498BC-B8A3-490A-ACBF-169E8BA62EB4}"/>
              </a:ext>
            </a:extLst>
          </p:cNvPr>
          <p:cNvSpPr/>
          <p:nvPr/>
        </p:nvSpPr>
        <p:spPr>
          <a:xfrm>
            <a:off x="386491" y="2089995"/>
            <a:ext cx="12415109" cy="6196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>
              <a:defRPr sz="2800" i="1">
                <a:latin typeface="MArial-Italic"/>
                <a:ea typeface="MArial-Italic"/>
                <a:cs typeface="MArial-Italic"/>
                <a:sym typeface="MArial-Italic"/>
              </a:defRPr>
            </a:lvl1pPr>
          </a:lstStyle>
          <a:p>
            <a:r>
              <a:rPr lang="en-GB" sz="4400" b="1" i="0" dirty="0">
                <a:latin typeface="Arial" panose="020B0604020202020204" pitchFamily="34" charset="0"/>
                <a:cs typeface="Arial" panose="020B0604020202020204" pitchFamily="34" charset="0"/>
              </a:rPr>
              <a:t>About DTP: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400" i="0" dirty="0">
                <a:latin typeface="Arial" panose="020B0604020202020204" pitchFamily="34" charset="0"/>
                <a:cs typeface="Arial" panose="020B0604020202020204" pitchFamily="34" charset="0"/>
              </a:rPr>
              <a:t>Established in 2006, DTP is an independent consultancy providing high quality advice and support to affordable housing providers, charities and commercial organisations across the UK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400" i="0" dirty="0">
                <a:latin typeface="Arial" panose="020B0604020202020204" pitchFamily="34" charset="0"/>
                <a:cs typeface="Arial" panose="020B0604020202020204" pitchFamily="34" charset="0"/>
              </a:rPr>
              <a:t>Our mission is to help businesses improve and deliver better services to their residents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400" i="0" dirty="0">
                <a:latin typeface="Arial" panose="020B0604020202020204" pitchFamily="34" charset="0"/>
                <a:cs typeface="Arial" panose="020B0604020202020204" pitchFamily="34" charset="0"/>
              </a:rPr>
              <a:t>Core team of 14; specialist associates</a:t>
            </a:r>
          </a:p>
        </p:txBody>
      </p:sp>
    </p:spTree>
    <p:extLst>
      <p:ext uri="{BB962C8B-B14F-4D97-AF65-F5344CB8AC3E}">
        <p14:creationId xmlns:p14="http://schemas.microsoft.com/office/powerpoint/2010/main" val="207338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B136F0-46E7-474B-A275-4A7FDA2AA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18" t="14063" r="35646" b="45239"/>
          <a:stretch/>
        </p:blipFill>
        <p:spPr>
          <a:xfrm>
            <a:off x="1296475" y="77493"/>
            <a:ext cx="10761205" cy="83690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B85FB4-6C90-4C72-85D1-44ACE37033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82" t="31220" r="35282" b="37328"/>
          <a:stretch/>
        </p:blipFill>
        <p:spPr>
          <a:xfrm>
            <a:off x="1307773" y="3239201"/>
            <a:ext cx="10761205" cy="64679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6B17F7-D49B-4B04-86EC-264DB5CCAA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18" t="49209" r="35646" b="36158"/>
          <a:stretch/>
        </p:blipFill>
        <p:spPr>
          <a:xfrm>
            <a:off x="1319071" y="6697907"/>
            <a:ext cx="10761205" cy="300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09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8"/>
          <p:cNvSpPr/>
          <p:nvPr/>
        </p:nvSpPr>
        <p:spPr>
          <a:xfrm>
            <a:off x="-25400" y="-13792"/>
            <a:ext cx="13055601" cy="1775237"/>
          </a:xfrm>
          <a:prstGeom prst="rect">
            <a:avLst/>
          </a:prstGeom>
          <a:solidFill>
            <a:srgbClr val="4344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6" name="Vision Graphic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9784" y="-13792"/>
            <a:ext cx="2578820" cy="177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TP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83654" y="141651"/>
            <a:ext cx="1467208" cy="1478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Different Perspecti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1" y="9346998"/>
            <a:ext cx="13055601" cy="424966"/>
          </a:xfrm>
          <a:prstGeom prst="rect">
            <a:avLst/>
          </a:prstGeom>
        </p:spPr>
      </p:pic>
      <p:sp>
        <p:nvSpPr>
          <p:cNvPr id="18" name="Shape 40"/>
          <p:cNvSpPr/>
          <p:nvPr/>
        </p:nvSpPr>
        <p:spPr>
          <a:xfrm>
            <a:off x="200722" y="1916888"/>
            <a:ext cx="12486578" cy="675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>
              <a:defRPr sz="2800" i="1">
                <a:latin typeface="MArial-Italic"/>
                <a:ea typeface="MArial-Italic"/>
                <a:cs typeface="MArial-Italic"/>
                <a:sym typeface="MArial-Italic"/>
              </a:defRPr>
            </a:lvl1pPr>
          </a:lstStyle>
          <a:p>
            <a:r>
              <a:rPr lang="en-GB" sz="3600" b="1" i="0" dirty="0">
                <a:latin typeface="Arial" panose="020B0604020202020204" pitchFamily="34" charset="0"/>
                <a:cs typeface="Arial" panose="020B0604020202020204" pitchFamily="34" charset="0"/>
              </a:rPr>
              <a:t>About me: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i="0" dirty="0">
                <a:latin typeface="Arial" panose="020B0604020202020204" pitchFamily="34" charset="0"/>
                <a:cs typeface="Arial" panose="020B0604020202020204" pitchFamily="34" charset="0"/>
              </a:rPr>
              <a:t>Director at DTP for 6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i="0" dirty="0">
                <a:latin typeface="Arial" panose="020B0604020202020204" pitchFamily="34" charset="0"/>
                <a:cs typeface="Arial" panose="020B0604020202020204" pitchFamily="34" charset="0"/>
              </a:rPr>
              <a:t>Previously </a:t>
            </a:r>
            <a:r>
              <a:rPr lang="en-GB" sz="3600" i="0" dirty="0" err="1">
                <a:latin typeface="Arial" panose="020B0604020202020204" pitchFamily="34" charset="0"/>
                <a:cs typeface="Arial" panose="020B0604020202020204" pitchFamily="34" charset="0"/>
              </a:rPr>
              <a:t>HouseMark</a:t>
            </a:r>
            <a:r>
              <a:rPr lang="en-GB" sz="3600" i="0" dirty="0">
                <a:latin typeface="Arial" panose="020B0604020202020204" pitchFamily="34" charset="0"/>
                <a:cs typeface="Arial" panose="020B0604020202020204" pitchFamily="34" charset="0"/>
              </a:rPr>
              <a:t>, interim management and in the early days, housing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i="0" dirty="0">
                <a:latin typeface="Arial" panose="020B0604020202020204" pitchFamily="34" charset="0"/>
                <a:cs typeface="Arial" panose="020B0604020202020204" pitchFamily="34" charset="0"/>
              </a:rPr>
              <a:t>Specialise in regulatory compliance, governance, risk, VFM, strategy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i="0" dirty="0">
                <a:latin typeface="Arial" panose="020B0604020202020204" pitchFamily="34" charset="0"/>
                <a:cs typeface="Arial" panose="020B0604020202020204" pitchFamily="34" charset="0"/>
              </a:rPr>
              <a:t>Sit on Regulator of Social Housing (RSH)’s Advisers’ Panel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i="0" dirty="0">
                <a:latin typeface="Arial" panose="020B0604020202020204" pitchFamily="34" charset="0"/>
                <a:cs typeface="Arial" panose="020B0604020202020204" pitchFamily="34" charset="0"/>
              </a:rPr>
              <a:t>Member of CIH Policy Advisory Committee</a:t>
            </a:r>
          </a:p>
          <a:p>
            <a:endParaRPr lang="en-GB" sz="36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srgbClr val="4344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72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25400" y="-13792"/>
            <a:ext cx="13055601" cy="1775237"/>
          </a:xfrm>
          <a:prstGeom prst="rect">
            <a:avLst/>
          </a:prstGeom>
          <a:solidFill>
            <a:srgbClr val="4344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9" name="Shape 39"/>
          <p:cNvSpPr/>
          <p:nvPr/>
        </p:nvSpPr>
        <p:spPr>
          <a:xfrm>
            <a:off x="2152370" y="2601933"/>
            <a:ext cx="620341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endParaRPr sz="4000" b="1" dirty="0"/>
          </a:p>
        </p:txBody>
      </p:sp>
      <p:sp>
        <p:nvSpPr>
          <p:cNvPr id="40" name="Shape 40"/>
          <p:cNvSpPr/>
          <p:nvPr/>
        </p:nvSpPr>
        <p:spPr>
          <a:xfrm>
            <a:off x="298657" y="1928838"/>
            <a:ext cx="12241686" cy="10967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>
              <a:defRPr sz="2800" i="1">
                <a:latin typeface="MArial-Italic"/>
                <a:ea typeface="MArial-Italic"/>
                <a:cs typeface="MArial-Italic"/>
                <a:sym typeface="MArial-Italic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management </a:t>
            </a: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at the top of board agenda right now - </a:t>
            </a: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Covid-19, Grenfell, post-Brexit impacts, war in Europe, supply chains, economic concerns, regulatory focus</a:t>
            </a:r>
            <a:endParaRPr lang="en-GB" sz="36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also because of nature of the sector – </a:t>
            </a: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diversification, pressure to develop, building safety/asset investment, net zero carbon </a:t>
            </a: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all bring new and heightened risks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Reputational risk – </a:t>
            </a: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overlooked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Boards should be on top of this – it’s a key element of </a:t>
            </a: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governance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needs </a:t>
            </a: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information and reporting </a:t>
            </a: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officers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management needs to be </a:t>
            </a: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appetite </a:t>
            </a: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to be understood and used</a:t>
            </a:r>
          </a:p>
          <a:p>
            <a:endParaRPr lang="en-GB" sz="36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 sz="1800" i="0"/>
            </a:pPr>
            <a:endParaRPr lang="en-GB" sz="32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 sz="1800" i="0"/>
            </a:pPr>
            <a:r>
              <a:rPr lang="en-GB" sz="32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defRPr sz="1800" i="0"/>
            </a:pPr>
            <a:endParaRPr lang="en-GB" sz="2800" i="0" dirty="0">
              <a:latin typeface="Arial"/>
            </a:endParaRPr>
          </a:p>
          <a:p>
            <a:pPr lvl="0">
              <a:defRPr sz="1800" i="0"/>
            </a:pPr>
            <a:endParaRPr lang="en-GB" sz="2800" i="0" dirty="0">
              <a:latin typeface="Arial"/>
            </a:endParaRPr>
          </a:p>
          <a:p>
            <a:pPr lvl="0">
              <a:defRPr sz="1800" i="0"/>
            </a:pPr>
            <a:endParaRPr lang="en-GB" i="0" dirty="0">
              <a:latin typeface="Arial"/>
            </a:endParaRPr>
          </a:p>
          <a:p>
            <a:pPr lvl="0">
              <a:defRPr sz="1800" i="0"/>
            </a:pPr>
            <a:endParaRPr lang="en-GB" sz="2800" i="0" dirty="0">
              <a:latin typeface="Arial"/>
            </a:endParaRPr>
          </a:p>
        </p:txBody>
      </p:sp>
      <p:pic>
        <p:nvPicPr>
          <p:cNvPr id="42" name="Vision Graphic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9784" y="-13792"/>
            <a:ext cx="2578820" cy="177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DTP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300774" y="120943"/>
            <a:ext cx="1467208" cy="1478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Different Perspecti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1" y="9346998"/>
            <a:ext cx="13055601" cy="424966"/>
          </a:xfrm>
          <a:prstGeom prst="rect">
            <a:avLst/>
          </a:prstGeom>
        </p:spPr>
      </p:pic>
      <p:sp>
        <p:nvSpPr>
          <p:cNvPr id="8" name="Shape 39">
            <a:extLst>
              <a:ext uri="{FF2B5EF4-FFF2-40B4-BE49-F238E27FC236}">
                <a16:creationId xmlns:a16="http://schemas.microsoft.com/office/drawing/2014/main" id="{EF4F429C-4B1E-4813-9256-C634A4D133D3}"/>
              </a:ext>
            </a:extLst>
          </p:cNvPr>
          <p:cNvSpPr/>
          <p:nvPr/>
        </p:nvSpPr>
        <p:spPr>
          <a:xfrm>
            <a:off x="2094156" y="529397"/>
            <a:ext cx="854763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 b="0"/>
            </a:pPr>
            <a:r>
              <a:rPr lang="en-GB" sz="4800" b="0" dirty="0">
                <a:solidFill>
                  <a:schemeClr val="bg1"/>
                </a:solidFill>
              </a:rPr>
              <a:t>Context - a sense of urgency</a:t>
            </a:r>
            <a:endParaRPr sz="4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88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8"/>
          <p:cNvSpPr/>
          <p:nvPr/>
        </p:nvSpPr>
        <p:spPr>
          <a:xfrm>
            <a:off x="-25400" y="-13792"/>
            <a:ext cx="13055601" cy="1775237"/>
          </a:xfrm>
          <a:prstGeom prst="rect">
            <a:avLst/>
          </a:prstGeom>
          <a:solidFill>
            <a:srgbClr val="4344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" name="Vision Graphic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9784" y="-13792"/>
            <a:ext cx="2578820" cy="177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TP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83654" y="64142"/>
            <a:ext cx="1467208" cy="1478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Different Perspecti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1" y="9346998"/>
            <a:ext cx="13055601" cy="424966"/>
          </a:xfrm>
          <a:prstGeom prst="rect">
            <a:avLst/>
          </a:prstGeom>
        </p:spPr>
      </p:pic>
      <p:sp>
        <p:nvSpPr>
          <p:cNvPr id="2" name="Shape 39">
            <a:extLst>
              <a:ext uri="{FF2B5EF4-FFF2-40B4-BE49-F238E27FC236}">
                <a16:creationId xmlns:a16="http://schemas.microsoft.com/office/drawing/2014/main" id="{8EC00E59-0A20-4FDA-A6CD-EA88BEFE91F2}"/>
              </a:ext>
            </a:extLst>
          </p:cNvPr>
          <p:cNvSpPr/>
          <p:nvPr/>
        </p:nvSpPr>
        <p:spPr>
          <a:xfrm>
            <a:off x="1969460" y="-102096"/>
            <a:ext cx="8660205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Context – wider operating environment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Shape 40">
            <a:extLst>
              <a:ext uri="{FF2B5EF4-FFF2-40B4-BE49-F238E27FC236}">
                <a16:creationId xmlns:a16="http://schemas.microsoft.com/office/drawing/2014/main" id="{8E8AB732-9273-4A3D-9BC2-5403FE4F59D0}"/>
              </a:ext>
            </a:extLst>
          </p:cNvPr>
          <p:cNvSpPr/>
          <p:nvPr/>
        </p:nvSpPr>
        <p:spPr>
          <a:xfrm>
            <a:off x="298657" y="1896180"/>
            <a:ext cx="12241686" cy="3211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>
              <a:defRPr sz="2800" i="1">
                <a:latin typeface="MArial-Italic"/>
                <a:ea typeface="MArial-Italic"/>
                <a:cs typeface="MArial-Italic"/>
                <a:sym typeface="MArial-Italic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GB" sz="36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 sz="1800" i="0"/>
            </a:pPr>
            <a:endParaRPr lang="en-GB" sz="32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 sz="1800" i="0"/>
            </a:pPr>
            <a:r>
              <a:rPr lang="en-GB" sz="32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defRPr sz="1800" i="0"/>
            </a:pPr>
            <a:endParaRPr lang="en-GB" sz="2800" i="0" dirty="0">
              <a:latin typeface="Arial"/>
            </a:endParaRPr>
          </a:p>
          <a:p>
            <a:pPr lvl="0">
              <a:defRPr sz="1800" i="0"/>
            </a:pPr>
            <a:endParaRPr lang="en-GB" sz="2800" i="0" dirty="0">
              <a:latin typeface="Arial"/>
            </a:endParaRPr>
          </a:p>
          <a:p>
            <a:pPr lvl="0">
              <a:defRPr sz="1800" i="0"/>
            </a:pPr>
            <a:endParaRPr lang="en-GB" i="0" dirty="0">
              <a:latin typeface="Arial"/>
            </a:endParaRPr>
          </a:p>
          <a:p>
            <a:pPr lvl="0">
              <a:defRPr sz="1800" i="0"/>
            </a:pPr>
            <a:endParaRPr lang="en-GB" sz="2800" i="0" dirty="0">
              <a:latin typeface="Arial"/>
            </a:endParaRPr>
          </a:p>
        </p:txBody>
      </p:sp>
      <p:sp>
        <p:nvSpPr>
          <p:cNvPr id="10" name="Shape 40">
            <a:extLst>
              <a:ext uri="{FF2B5EF4-FFF2-40B4-BE49-F238E27FC236}">
                <a16:creationId xmlns:a16="http://schemas.microsoft.com/office/drawing/2014/main" id="{DE8D6D18-597D-4661-90A5-072DE48349FE}"/>
              </a:ext>
            </a:extLst>
          </p:cNvPr>
          <p:cNvSpPr/>
          <p:nvPr/>
        </p:nvSpPr>
        <p:spPr>
          <a:xfrm>
            <a:off x="209027" y="1981891"/>
            <a:ext cx="12568257" cy="9859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>
              <a:defRPr sz="2800" i="1">
                <a:latin typeface="MArial-Italic"/>
                <a:ea typeface="MArial-Italic"/>
                <a:cs typeface="MArial-Italic"/>
                <a:sym typeface="MArial-Italic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situation </a:t>
            </a: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inflation, cost of living crisis, energy costs, tax increases, supply chains…..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continues to impact – staff sickness, job vacancies, vulnerable people….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 in Ukraine </a:t>
            </a: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impact on prices and supplies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Brexit </a:t>
            </a: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impact…..really hitting home now; imports/exports and supply chain issues</a:t>
            </a:r>
            <a:endParaRPr lang="en-GB" sz="360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growth </a:t>
            </a: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predictions reduced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</a:t>
            </a: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6.2% - potential peak 8-11% this year</a:t>
            </a:r>
            <a:endParaRPr lang="en-GB" sz="360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</a:t>
            </a: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vacancies </a:t>
            </a: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in real wages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Huge hike in </a:t>
            </a: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prices and private rents</a:t>
            </a:r>
            <a:endParaRPr lang="en-GB" sz="360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 sz="1800" i="0"/>
            </a:pPr>
            <a:endParaRPr lang="en-GB" sz="32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 sz="1800" i="0"/>
            </a:pPr>
            <a:r>
              <a:rPr lang="en-GB" sz="32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defRPr sz="1800" i="0"/>
            </a:pPr>
            <a:endParaRPr lang="en-GB" sz="2800" i="0" dirty="0">
              <a:latin typeface="Arial"/>
            </a:endParaRPr>
          </a:p>
          <a:p>
            <a:pPr lvl="0">
              <a:defRPr sz="1800" i="0"/>
            </a:pPr>
            <a:endParaRPr lang="en-GB" sz="2800" i="0" dirty="0">
              <a:latin typeface="Arial"/>
            </a:endParaRPr>
          </a:p>
          <a:p>
            <a:pPr lvl="0">
              <a:defRPr sz="1800" i="0"/>
            </a:pPr>
            <a:endParaRPr lang="en-GB" i="0" dirty="0">
              <a:latin typeface="Arial"/>
            </a:endParaRPr>
          </a:p>
          <a:p>
            <a:pPr lvl="0">
              <a:defRPr sz="1800" i="0"/>
            </a:pPr>
            <a:endParaRPr lang="en-GB" sz="2800" i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6372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8"/>
          <p:cNvSpPr/>
          <p:nvPr/>
        </p:nvSpPr>
        <p:spPr>
          <a:xfrm>
            <a:off x="-25400" y="-13792"/>
            <a:ext cx="13055601" cy="1775237"/>
          </a:xfrm>
          <a:prstGeom prst="rect">
            <a:avLst/>
          </a:prstGeom>
          <a:solidFill>
            <a:srgbClr val="4344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" name="Vision Graphic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9784" y="-13792"/>
            <a:ext cx="2578820" cy="177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TP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83654" y="64142"/>
            <a:ext cx="1467208" cy="1478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Different Perspecti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1" y="9346998"/>
            <a:ext cx="13055601" cy="424966"/>
          </a:xfrm>
          <a:prstGeom prst="rect">
            <a:avLst/>
          </a:prstGeom>
        </p:spPr>
      </p:pic>
      <p:sp>
        <p:nvSpPr>
          <p:cNvPr id="2" name="Shape 39">
            <a:extLst>
              <a:ext uri="{FF2B5EF4-FFF2-40B4-BE49-F238E27FC236}">
                <a16:creationId xmlns:a16="http://schemas.microsoft.com/office/drawing/2014/main" id="{8EC00E59-0A20-4FDA-A6CD-EA88BEFE91F2}"/>
              </a:ext>
            </a:extLst>
          </p:cNvPr>
          <p:cNvSpPr/>
          <p:nvPr/>
        </p:nvSpPr>
        <p:spPr>
          <a:xfrm>
            <a:off x="1969460" y="359569"/>
            <a:ext cx="866020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Context – housing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Shape 40">
            <a:extLst>
              <a:ext uri="{FF2B5EF4-FFF2-40B4-BE49-F238E27FC236}">
                <a16:creationId xmlns:a16="http://schemas.microsoft.com/office/drawing/2014/main" id="{8E8AB732-9273-4A3D-9BC2-5403FE4F59D0}"/>
              </a:ext>
            </a:extLst>
          </p:cNvPr>
          <p:cNvSpPr/>
          <p:nvPr/>
        </p:nvSpPr>
        <p:spPr>
          <a:xfrm>
            <a:off x="298657" y="1896180"/>
            <a:ext cx="12241686" cy="3211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>
              <a:defRPr sz="2800" i="1">
                <a:latin typeface="MArial-Italic"/>
                <a:ea typeface="MArial-Italic"/>
                <a:cs typeface="MArial-Italic"/>
                <a:sym typeface="MArial-Italic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GB" sz="36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 sz="1800" i="0"/>
            </a:pPr>
            <a:endParaRPr lang="en-GB" sz="32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 sz="1800" i="0"/>
            </a:pPr>
            <a:r>
              <a:rPr lang="en-GB" sz="32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defRPr sz="1800" i="0"/>
            </a:pPr>
            <a:endParaRPr lang="en-GB" sz="2800" i="0" dirty="0">
              <a:latin typeface="Arial"/>
            </a:endParaRPr>
          </a:p>
          <a:p>
            <a:pPr lvl="0">
              <a:defRPr sz="1800" i="0"/>
            </a:pPr>
            <a:endParaRPr lang="en-GB" sz="2800" i="0" dirty="0">
              <a:latin typeface="Arial"/>
            </a:endParaRPr>
          </a:p>
          <a:p>
            <a:pPr lvl="0">
              <a:defRPr sz="1800" i="0"/>
            </a:pPr>
            <a:endParaRPr lang="en-GB" i="0" dirty="0">
              <a:latin typeface="Arial"/>
            </a:endParaRPr>
          </a:p>
          <a:p>
            <a:pPr lvl="0">
              <a:defRPr sz="1800" i="0"/>
            </a:pPr>
            <a:endParaRPr lang="en-GB" sz="2800" i="0" dirty="0">
              <a:latin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372DB-CE8C-4153-A85C-E7F58DFB2BB5}"/>
              </a:ext>
            </a:extLst>
          </p:cNvPr>
          <p:cNvSpPr txBox="1"/>
          <p:nvPr/>
        </p:nvSpPr>
        <p:spPr>
          <a:xfrm>
            <a:off x="175255" y="2063184"/>
            <a:ext cx="12488490" cy="6740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indent="-571500" algn="l" rtl="0" latinLnBrk="1" hangingPunct="0">
              <a:buFont typeface="Arial" panose="020B0604020202020204" pitchFamily="34" charset="0"/>
              <a:buChar char="•"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43449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Levelling up </a:t>
            </a: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– what does it mean? Will anything change?</a:t>
            </a:r>
          </a:p>
          <a:p>
            <a:pPr marL="571500" indent="-571500" algn="l" rtl="0" latinLnBrk="1" hangingPunct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Tenants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badly impacted by cost of living issues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L="571500" indent="-571500" algn="l" rtl="0" latinLnBrk="1" hangingPunct="0">
              <a:buFont typeface="Arial" panose="020B0604020202020204" pitchFamily="34" charset="0"/>
              <a:buChar char="•"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Increases in </a:t>
            </a: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43449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homelessness</a:t>
            </a: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as Covid provisions end 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L="571500" indent="-571500" algn="l" rtl="0" latinLnBrk="1" hangingPunct="0">
              <a:buFont typeface="Arial" panose="020B0604020202020204" pitchFamily="34" charset="0"/>
              <a:buChar char="•"/>
            </a:pP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management </a:t>
            </a:r>
            <a:r>
              <a:rPr lang="en-GB" sz="36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resource increases due </a:t>
            </a:r>
          </a:p>
          <a:p>
            <a:pPr algn="l" rtl="0" latinLnBrk="1" hangingPunct="0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36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new standards/regulation, increased threat etc.</a:t>
            </a:r>
            <a:endParaRPr lang="en-GB" sz="360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 rtl="0" latinLnBrk="1" hangingPunct="0">
              <a:buFont typeface="Arial" panose="020B0604020202020204" pitchFamily="34" charset="0"/>
              <a:buChar char="•"/>
            </a:pPr>
            <a:r>
              <a:rPr lang="en-GB" sz="36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3600" i="0" dirty="0">
                <a:solidFill>
                  <a:srgbClr val="4344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choices</a:t>
            </a:r>
            <a:r>
              <a:rPr lang="en-GB" sz="36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– how much of your finite pot of money  do you spend on new homes, existing homes, services to  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residents</a:t>
            </a:r>
            <a:r>
              <a:rPr lang="en-GB" sz="36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community investment?</a:t>
            </a:r>
            <a:endParaRPr lang="en-GB" sz="360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584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Ongoing pressure to </a:t>
            </a: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43449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build new homes </a:t>
            </a: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– funding, costs etc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L="457200" marR="0" lvl="0" indent="-457200" algn="l" defTabSz="584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Huge future financial investment needed in </a:t>
            </a: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43449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existing stock    </a:t>
            </a: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(building/fire safety, net zero carbon)</a:t>
            </a:r>
          </a:p>
          <a:p>
            <a:pPr marL="457200" marR="0" lvl="0" indent="-457200" algn="l" defTabSz="584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to follow……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6999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8"/>
          <p:cNvSpPr/>
          <p:nvPr/>
        </p:nvSpPr>
        <p:spPr>
          <a:xfrm>
            <a:off x="-25400" y="-13792"/>
            <a:ext cx="13055601" cy="1775237"/>
          </a:xfrm>
          <a:prstGeom prst="rect">
            <a:avLst/>
          </a:prstGeom>
          <a:solidFill>
            <a:srgbClr val="43449B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6" name="Vision Graphic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9784" y="-13792"/>
            <a:ext cx="2578820" cy="177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TP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83654" y="64142"/>
            <a:ext cx="1467208" cy="1478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Different Perspecti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1" y="9346998"/>
            <a:ext cx="13055601" cy="4249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430BBC-A910-489D-9396-0713925DBA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985" t="16667" r="35351" b="6770"/>
          <a:stretch/>
        </p:blipFill>
        <p:spPr>
          <a:xfrm rot="965120">
            <a:off x="3353089" y="2020637"/>
            <a:ext cx="7200866" cy="10113319"/>
          </a:xfrm>
          <a:prstGeom prst="rect">
            <a:avLst/>
          </a:prstGeom>
        </p:spPr>
      </p:pic>
      <p:sp>
        <p:nvSpPr>
          <p:cNvPr id="9" name="Shape 34">
            <a:extLst>
              <a:ext uri="{FF2B5EF4-FFF2-40B4-BE49-F238E27FC236}">
                <a16:creationId xmlns:a16="http://schemas.microsoft.com/office/drawing/2014/main" id="{4EFCE59B-4DA4-4AAD-AD3B-8E7FA3795E9B}"/>
              </a:ext>
            </a:extLst>
          </p:cNvPr>
          <p:cNvSpPr/>
          <p:nvPr/>
        </p:nvSpPr>
        <p:spPr>
          <a:xfrm>
            <a:off x="0" y="366336"/>
            <a:ext cx="130048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pPr>
            <a:r>
              <a:rPr lang="en-GB" sz="6000" b="0" dirty="0">
                <a:solidFill>
                  <a:srgbClr val="FFFFFF"/>
                </a:solidFill>
              </a:rPr>
              <a:t>Context - r</a:t>
            </a:r>
            <a:r>
              <a:rPr kumimoji="0" lang="en-GB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egulation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6300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AEA10563F984780DF886C74579EEF" ma:contentTypeVersion="13" ma:contentTypeDescription="Create a new document." ma:contentTypeScope="" ma:versionID="41f6bafb640cd5747eb735d05922dda1">
  <xsd:schema xmlns:xsd="http://www.w3.org/2001/XMLSchema" xmlns:xs="http://www.w3.org/2001/XMLSchema" xmlns:p="http://schemas.microsoft.com/office/2006/metadata/properties" xmlns:ns2="76ce6daf-1946-43d2-bde0-017f0d928c3c" xmlns:ns3="ec763d0b-e8a5-43af-af0a-3840cbcea031" targetNamespace="http://schemas.microsoft.com/office/2006/metadata/properties" ma:root="true" ma:fieldsID="9c1f18d54e68a0503f0b863258e39d3b" ns2:_="" ns3:_="">
    <xsd:import namespace="76ce6daf-1946-43d2-bde0-017f0d928c3c"/>
    <xsd:import namespace="ec763d0b-e8a5-43af-af0a-3840cbcea0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e6daf-1946-43d2-bde0-017f0d928c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63d0b-e8a5-43af-af0a-3840cbcea03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64D238-EB44-4381-B42E-FD5C341DF5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ce6daf-1946-43d2-bde0-017f0d928c3c"/>
    <ds:schemaRef ds:uri="ec763d0b-e8a5-43af-af0a-3840cbcea0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F20C64-81AA-4DFA-97C2-0B56BB3B295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0BE842A-56AC-4EF9-B872-126FBD3FEE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13216</TotalTime>
  <Words>1422</Words>
  <Application>Microsoft Office PowerPoint</Application>
  <PresentationFormat>Custom</PresentationFormat>
  <Paragraphs>303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Helvetica Light</vt:lpstr>
      <vt:lpstr>HelveticaNeue-Roman</vt:lpstr>
      <vt:lpstr>MArial-Italic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smcgrady</dc:creator>
  <cp:lastModifiedBy>Heather Metivier</cp:lastModifiedBy>
  <cp:revision>218</cp:revision>
  <cp:lastPrinted>2016-03-03T10:06:42Z</cp:lastPrinted>
  <dcterms:modified xsi:type="dcterms:W3CDTF">2022-04-28T10:44:06Z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0x010100E26AEA10563F984780DF886C74579EEF</vt:lpwstr>
  </property>
</Properties>
</file>