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2" r:id="rId3"/>
    <p:sldId id="277" r:id="rId4"/>
    <p:sldId id="278" r:id="rId5"/>
    <p:sldId id="276" r:id="rId6"/>
    <p:sldId id="265" r:id="rId7"/>
    <p:sldId id="274" r:id="rId8"/>
    <p:sldId id="272" r:id="rId9"/>
    <p:sldId id="275" r:id="rId10"/>
    <p:sldId id="279" r:id="rId11"/>
    <p:sldId id="271" r:id="rId12"/>
    <p:sldId id="270" r:id="rId13"/>
    <p:sldId id="280" r:id="rId14"/>
    <p:sldId id="281" r:id="rId15"/>
    <p:sldId id="282" r:id="rId16"/>
    <p:sldId id="283" r:id="rId17"/>
  </p:sldIdLst>
  <p:sldSz cx="12192000" cy="6858000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468D"/>
    <a:srgbClr val="5A48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5968" autoAdjust="0"/>
  </p:normalViewPr>
  <p:slideViewPr>
    <p:cSldViewPr snapToGrid="0">
      <p:cViewPr>
        <p:scale>
          <a:sx n="69" d="100"/>
          <a:sy n="69" d="100"/>
        </p:scale>
        <p:origin x="-73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73A32C-E292-4EF1-A5F9-7C09F5D4E4E4}" type="doc">
      <dgm:prSet loTypeId="urn:microsoft.com/office/officeart/2005/8/layout/hList7" loCatId="list" qsTypeId="urn:microsoft.com/office/officeart/2005/8/quickstyle/simple2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02580027-7450-41A5-BE59-0708701A05B2}">
      <dgm:prSet phldrT="[Text]" custT="1"/>
      <dgm:spPr>
        <a:xfrm>
          <a:off x="1294" y="0"/>
          <a:ext cx="1357086" cy="1790700"/>
        </a:xfrm>
      </dgm:spPr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Ensure we have appropriate understanding of </a:t>
          </a:r>
          <a:b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sector level risks</a:t>
          </a:r>
          <a:endParaRPr lang="en-US" sz="1200" baseline="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7DDBAC1B-B05A-4920-B74E-806D1BE84A54}" type="parTrans" cxnId="{7239CFEE-0B41-472E-B35B-F4546C16477A}">
      <dgm:prSet/>
      <dgm:spPr/>
      <dgm:t>
        <a:bodyPr/>
        <a:lstStyle/>
        <a:p>
          <a:endParaRPr lang="en-US"/>
        </a:p>
      </dgm:t>
    </dgm:pt>
    <dgm:pt modelId="{2CE69DDE-78AB-481D-924F-8A008EEA766A}" type="sibTrans" cxnId="{7239CFEE-0B41-472E-B35B-F4546C16477A}">
      <dgm:prSet/>
      <dgm:spPr/>
      <dgm:t>
        <a:bodyPr/>
        <a:lstStyle/>
        <a:p>
          <a:endParaRPr lang="en-US"/>
        </a:p>
      </dgm:t>
    </dgm:pt>
    <dgm:pt modelId="{F4569DF3-3D21-4A91-A561-949189D7A876}">
      <dgm:prSet phldrT="[Text]" custT="1"/>
      <dgm:spPr>
        <a:xfrm>
          <a:off x="1399094" y="0"/>
          <a:ext cx="1357086" cy="1790700"/>
        </a:xfrm>
      </dgm:spPr>
      <dgm:t>
        <a:bodyPr/>
        <a:lstStyle/>
        <a:p>
          <a:pPr algn="ctr"/>
          <a:r>
            <a:rPr lang="en-GB" sz="120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Deliver intelligence led  regulation</a:t>
          </a:r>
          <a:endParaRPr lang="en-US" sz="1200" baseline="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3100457F-521E-4737-A02B-A7038BEE0758}" type="parTrans" cxnId="{FB964DE3-7DCA-4CD3-A04E-9FBC3D56AAFE}">
      <dgm:prSet/>
      <dgm:spPr/>
      <dgm:t>
        <a:bodyPr/>
        <a:lstStyle/>
        <a:p>
          <a:endParaRPr lang="en-US"/>
        </a:p>
      </dgm:t>
    </dgm:pt>
    <dgm:pt modelId="{FB93ABC8-69A7-46C1-8F12-044F2F57B557}" type="sibTrans" cxnId="{FB964DE3-7DCA-4CD3-A04E-9FBC3D56AAFE}">
      <dgm:prSet/>
      <dgm:spPr/>
      <dgm:t>
        <a:bodyPr/>
        <a:lstStyle/>
        <a:p>
          <a:endParaRPr lang="en-US"/>
        </a:p>
      </dgm:t>
    </dgm:pt>
    <dgm:pt modelId="{9D687254-81E0-4497-B9E8-A37270987ECC}">
      <dgm:prSet phldrT="[Text]" custT="1"/>
      <dgm:spPr>
        <a:xfrm>
          <a:off x="2796893" y="0"/>
          <a:ext cx="1357086" cy="1790700"/>
        </a:xfrm>
      </dgm:spPr>
      <dgm:t>
        <a:bodyPr/>
        <a:lstStyle/>
        <a:p>
          <a:r>
            <a:rPr lang="en-GB" sz="120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Ensure  we are forward thinking  and  responsive to changes in the external operating environment</a:t>
          </a:r>
          <a:endParaRPr lang="en-US" sz="1200" baseline="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C7045F67-0916-4DD4-8757-52E238511C9E}" type="parTrans" cxnId="{5B202447-4685-4876-A306-35D5B217AAEF}">
      <dgm:prSet/>
      <dgm:spPr/>
      <dgm:t>
        <a:bodyPr/>
        <a:lstStyle/>
        <a:p>
          <a:endParaRPr lang="en-US"/>
        </a:p>
      </dgm:t>
    </dgm:pt>
    <dgm:pt modelId="{270EBEBA-14BC-4908-AAA7-1B451781F11E}" type="sibTrans" cxnId="{5B202447-4685-4876-A306-35D5B217AAEF}">
      <dgm:prSet/>
      <dgm:spPr/>
      <dgm:t>
        <a:bodyPr/>
        <a:lstStyle/>
        <a:p>
          <a:endParaRPr lang="en-US"/>
        </a:p>
      </dgm:t>
    </dgm:pt>
    <dgm:pt modelId="{7B89A791-75B5-4748-8857-2D518F7033E4}">
      <dgm:prSet phldrT="[Text]" custT="1"/>
      <dgm:spPr>
        <a:xfrm>
          <a:off x="4194693" y="0"/>
          <a:ext cx="1357086" cy="1790700"/>
        </a:xfrm>
      </dgm:spPr>
      <dgm:t>
        <a:bodyPr/>
        <a:lstStyle/>
        <a:p>
          <a:r>
            <a:rPr lang="en-GB" sz="120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Ensure we are an  efficient and effective organisation</a:t>
          </a:r>
          <a:endParaRPr lang="en-US" sz="1200" baseline="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24BBC85B-7F22-4368-91C6-4F6365A6C822}" type="sibTrans" cxnId="{008A47C4-347F-4CF1-9044-08A0BAD8CAE7}">
      <dgm:prSet/>
      <dgm:spPr/>
      <dgm:t>
        <a:bodyPr/>
        <a:lstStyle/>
        <a:p>
          <a:endParaRPr lang="en-US"/>
        </a:p>
      </dgm:t>
    </dgm:pt>
    <dgm:pt modelId="{73B53EE2-1100-4613-81B7-2B9E06194141}" type="parTrans" cxnId="{008A47C4-347F-4CF1-9044-08A0BAD8CAE7}">
      <dgm:prSet/>
      <dgm:spPr/>
      <dgm:t>
        <a:bodyPr/>
        <a:lstStyle/>
        <a:p>
          <a:endParaRPr lang="en-US"/>
        </a:p>
      </dgm:t>
    </dgm:pt>
    <dgm:pt modelId="{2C3CD7FD-4637-4482-826E-3B2BF2610D20}" type="pres">
      <dgm:prSet presAssocID="{C373A32C-E292-4EF1-A5F9-7C09F5D4E4E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B4805B8-6E14-41AA-BD09-104FBEEAF489}" type="pres">
      <dgm:prSet presAssocID="{C373A32C-E292-4EF1-A5F9-7C09F5D4E4E4}" presName="fgShape" presStyleLbl="fgShp" presStyleIdx="0" presStyleCnt="1" custFlipVert="1" custFlipHor="1" custScaleX="88004" custScaleY="83794" custLinFactNeighborX="95" custLinFactNeighborY="14770"/>
      <dgm:spPr>
        <a:xfrm flipH="1" flipV="1">
          <a:off x="533403" y="1562101"/>
          <a:ext cx="4495973" cy="88867"/>
        </a:xfrm>
        <a:prstGeom prst="ellipse">
          <a:avLst/>
        </a:prstGeom>
      </dgm:spPr>
      <dgm:t>
        <a:bodyPr/>
        <a:lstStyle/>
        <a:p>
          <a:endParaRPr lang="en-US"/>
        </a:p>
      </dgm:t>
    </dgm:pt>
    <dgm:pt modelId="{0C222014-0F23-4004-96E5-A700329DA8F5}" type="pres">
      <dgm:prSet presAssocID="{C373A32C-E292-4EF1-A5F9-7C09F5D4E4E4}" presName="linComp" presStyleCnt="0"/>
      <dgm:spPr/>
      <dgm:t>
        <a:bodyPr/>
        <a:lstStyle/>
        <a:p>
          <a:endParaRPr lang="en-US"/>
        </a:p>
      </dgm:t>
    </dgm:pt>
    <dgm:pt modelId="{A11BF812-3A5B-47E7-A2E9-4711B2345412}" type="pres">
      <dgm:prSet presAssocID="{02580027-7450-41A5-BE59-0708701A05B2}" presName="compNode" presStyleCnt="0"/>
      <dgm:spPr/>
      <dgm:t>
        <a:bodyPr/>
        <a:lstStyle/>
        <a:p>
          <a:endParaRPr lang="en-US"/>
        </a:p>
      </dgm:t>
    </dgm:pt>
    <dgm:pt modelId="{AC0587D3-D669-4217-8CD1-1D8FA17FEFBE}" type="pres">
      <dgm:prSet presAssocID="{02580027-7450-41A5-BE59-0708701A05B2}" presName="bkgdShape" presStyleLbl="node1" presStyleIdx="0" presStyleCnt="4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D8E68A5F-E3BF-4ED2-8C07-CA5941B3964D}" type="pres">
      <dgm:prSet presAssocID="{02580027-7450-41A5-BE59-0708701A05B2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D312E6-6686-4866-A3A1-C27D7940795D}" type="pres">
      <dgm:prSet presAssocID="{02580027-7450-41A5-BE59-0708701A05B2}" presName="invisiNode" presStyleLbl="node1" presStyleIdx="0" presStyleCnt="4"/>
      <dgm:spPr/>
      <dgm:t>
        <a:bodyPr/>
        <a:lstStyle/>
        <a:p>
          <a:endParaRPr lang="en-US"/>
        </a:p>
      </dgm:t>
    </dgm:pt>
    <dgm:pt modelId="{F27A5BA0-5E2D-4470-AF60-1F746B0FED0A}" type="pres">
      <dgm:prSet presAssocID="{02580027-7450-41A5-BE59-0708701A05B2}" presName="imagNode" presStyleLbl="fgImgPlace1" presStyleIdx="0" presStyleCnt="4"/>
      <dgm:spPr>
        <a:xfrm>
          <a:off x="381686" y="107442"/>
          <a:ext cx="596303" cy="596303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0B30D790-1174-45D6-A45C-DBE8A84179B1}" type="pres">
      <dgm:prSet presAssocID="{2CE69DDE-78AB-481D-924F-8A008EEA766A}" presName="sibTrans" presStyleLbl="sibTrans2D1" presStyleIdx="0" presStyleCnt="0"/>
      <dgm:spPr/>
      <dgm:t>
        <a:bodyPr/>
        <a:lstStyle/>
        <a:p>
          <a:endParaRPr lang="en-US"/>
        </a:p>
      </dgm:t>
    </dgm:pt>
    <dgm:pt modelId="{8F291B79-1357-4FBF-9238-987DB0517C9C}" type="pres">
      <dgm:prSet presAssocID="{F4569DF3-3D21-4A91-A561-949189D7A876}" presName="compNode" presStyleCnt="0"/>
      <dgm:spPr/>
      <dgm:t>
        <a:bodyPr/>
        <a:lstStyle/>
        <a:p>
          <a:endParaRPr lang="en-US"/>
        </a:p>
      </dgm:t>
    </dgm:pt>
    <dgm:pt modelId="{9C28FBA6-6AA4-4D57-A2D3-E81D2F6F1BCF}" type="pres">
      <dgm:prSet presAssocID="{F4569DF3-3D21-4A91-A561-949189D7A876}" presName="bkgdShape" presStyleLbl="node1" presStyleIdx="1" presStyleCnt="4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77E9B114-8581-4A99-A193-1F06E669BE9C}" type="pres">
      <dgm:prSet presAssocID="{F4569DF3-3D21-4A91-A561-949189D7A876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9CFAA5-F77B-4F02-9936-F2737587A500}" type="pres">
      <dgm:prSet presAssocID="{F4569DF3-3D21-4A91-A561-949189D7A876}" presName="invisiNode" presStyleLbl="node1" presStyleIdx="1" presStyleCnt="4"/>
      <dgm:spPr/>
      <dgm:t>
        <a:bodyPr/>
        <a:lstStyle/>
        <a:p>
          <a:endParaRPr lang="en-US"/>
        </a:p>
      </dgm:t>
    </dgm:pt>
    <dgm:pt modelId="{A7D5D07D-8A4D-4985-BE64-B7E8063187B9}" type="pres">
      <dgm:prSet presAssocID="{F4569DF3-3D21-4A91-A561-949189D7A876}" presName="imagNode" presStyleLbl="fgImgPlace1" presStyleIdx="1" presStyleCnt="4"/>
      <dgm:spPr>
        <a:xfrm>
          <a:off x="1779486" y="107442"/>
          <a:ext cx="596303" cy="596303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AB279C35-193D-40A9-9130-1854E01E8975}" type="pres">
      <dgm:prSet presAssocID="{FB93ABC8-69A7-46C1-8F12-044F2F57B557}" presName="sibTrans" presStyleLbl="sibTrans2D1" presStyleIdx="0" presStyleCnt="0"/>
      <dgm:spPr/>
      <dgm:t>
        <a:bodyPr/>
        <a:lstStyle/>
        <a:p>
          <a:endParaRPr lang="en-US"/>
        </a:p>
      </dgm:t>
    </dgm:pt>
    <dgm:pt modelId="{5EEB4B35-29A4-4D43-9095-D96B9AB2A8FA}" type="pres">
      <dgm:prSet presAssocID="{9D687254-81E0-4497-B9E8-A37270987ECC}" presName="compNode" presStyleCnt="0"/>
      <dgm:spPr/>
      <dgm:t>
        <a:bodyPr/>
        <a:lstStyle/>
        <a:p>
          <a:endParaRPr lang="en-US"/>
        </a:p>
      </dgm:t>
    </dgm:pt>
    <dgm:pt modelId="{1D33ECD3-0F1D-460D-BF7F-1B808B3281C6}" type="pres">
      <dgm:prSet presAssocID="{9D687254-81E0-4497-B9E8-A37270987ECC}" presName="bkgdShape" presStyleLbl="node1" presStyleIdx="2" presStyleCnt="4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3A1A2AEC-A1D2-4804-80BB-84BC53EBEC4D}" type="pres">
      <dgm:prSet presAssocID="{9D687254-81E0-4497-B9E8-A37270987ECC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881B4D-4FC2-4679-8638-2E6DA43AB2AD}" type="pres">
      <dgm:prSet presAssocID="{9D687254-81E0-4497-B9E8-A37270987ECC}" presName="invisiNode" presStyleLbl="node1" presStyleIdx="2" presStyleCnt="4"/>
      <dgm:spPr/>
      <dgm:t>
        <a:bodyPr/>
        <a:lstStyle/>
        <a:p>
          <a:endParaRPr lang="en-US"/>
        </a:p>
      </dgm:t>
    </dgm:pt>
    <dgm:pt modelId="{9703239D-232B-4013-BC7D-A70CA3A87B87}" type="pres">
      <dgm:prSet presAssocID="{9D687254-81E0-4497-B9E8-A37270987ECC}" presName="imagNode" presStyleLbl="fgImgPlace1" presStyleIdx="2" presStyleCnt="4"/>
      <dgm:spPr>
        <a:xfrm>
          <a:off x="3177285" y="107442"/>
          <a:ext cx="596303" cy="596303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3DB52D77-518B-41FF-8B86-78B321BF56AE}" type="pres">
      <dgm:prSet presAssocID="{270EBEBA-14BC-4908-AAA7-1B451781F11E}" presName="sibTrans" presStyleLbl="sibTrans2D1" presStyleIdx="0" presStyleCnt="0"/>
      <dgm:spPr/>
      <dgm:t>
        <a:bodyPr/>
        <a:lstStyle/>
        <a:p>
          <a:endParaRPr lang="en-US"/>
        </a:p>
      </dgm:t>
    </dgm:pt>
    <dgm:pt modelId="{66CFB001-65C5-4BB9-A661-9ADEB18C45C3}" type="pres">
      <dgm:prSet presAssocID="{7B89A791-75B5-4748-8857-2D518F7033E4}" presName="compNode" presStyleCnt="0"/>
      <dgm:spPr/>
      <dgm:t>
        <a:bodyPr/>
        <a:lstStyle/>
        <a:p>
          <a:endParaRPr lang="en-US"/>
        </a:p>
      </dgm:t>
    </dgm:pt>
    <dgm:pt modelId="{CA83179A-2FBA-4B34-BBEB-C56008F7F725}" type="pres">
      <dgm:prSet presAssocID="{7B89A791-75B5-4748-8857-2D518F7033E4}" presName="bkgdShape" presStyleLbl="node1" presStyleIdx="3" presStyleCnt="4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A4B1E6F8-3371-429D-8600-AE0879473AA2}" type="pres">
      <dgm:prSet presAssocID="{7B89A791-75B5-4748-8857-2D518F7033E4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D4D666-263C-4BEA-AACC-F4AFD67C8B97}" type="pres">
      <dgm:prSet presAssocID="{7B89A791-75B5-4748-8857-2D518F7033E4}" presName="invisiNode" presStyleLbl="node1" presStyleIdx="3" presStyleCnt="4"/>
      <dgm:spPr/>
      <dgm:t>
        <a:bodyPr/>
        <a:lstStyle/>
        <a:p>
          <a:endParaRPr lang="en-US"/>
        </a:p>
      </dgm:t>
    </dgm:pt>
    <dgm:pt modelId="{EC203C80-8293-45FE-85BE-18ADAF57DF2E}" type="pres">
      <dgm:prSet presAssocID="{7B89A791-75B5-4748-8857-2D518F7033E4}" presName="imagNode" presStyleLbl="fgImgPlace1" presStyleIdx="3" presStyleCnt="4" custScaleY="99410"/>
      <dgm:spPr>
        <a:xfrm>
          <a:off x="4575085" y="109201"/>
          <a:ext cx="596303" cy="592784"/>
        </a:xfrm>
        <a:prstGeom prst="ellipse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en-US"/>
        </a:p>
      </dgm:t>
    </dgm:pt>
  </dgm:ptLst>
  <dgm:cxnLst>
    <dgm:cxn modelId="{E5AB2F18-29B6-4396-86D5-099FDDE55775}" type="presOf" srcId="{2CE69DDE-78AB-481D-924F-8A008EEA766A}" destId="{0B30D790-1174-45D6-A45C-DBE8A84179B1}" srcOrd="0" destOrd="0" presId="urn:microsoft.com/office/officeart/2005/8/layout/hList7"/>
    <dgm:cxn modelId="{8952F0F1-CB70-4B25-9AAE-7E77FA674E88}" type="presOf" srcId="{7B89A791-75B5-4748-8857-2D518F7033E4}" destId="{A4B1E6F8-3371-429D-8600-AE0879473AA2}" srcOrd="1" destOrd="0" presId="urn:microsoft.com/office/officeart/2005/8/layout/hList7"/>
    <dgm:cxn modelId="{D36B9F02-D82F-429B-A87F-711AC095F99E}" type="presOf" srcId="{F4569DF3-3D21-4A91-A561-949189D7A876}" destId="{77E9B114-8581-4A99-A193-1F06E669BE9C}" srcOrd="1" destOrd="0" presId="urn:microsoft.com/office/officeart/2005/8/layout/hList7"/>
    <dgm:cxn modelId="{FB964DE3-7DCA-4CD3-A04E-9FBC3D56AAFE}" srcId="{C373A32C-E292-4EF1-A5F9-7C09F5D4E4E4}" destId="{F4569DF3-3D21-4A91-A561-949189D7A876}" srcOrd="1" destOrd="0" parTransId="{3100457F-521E-4737-A02B-A7038BEE0758}" sibTransId="{FB93ABC8-69A7-46C1-8F12-044F2F57B557}"/>
    <dgm:cxn modelId="{9A00A7A2-383D-4729-B5B5-D90D521DA1DB}" type="presOf" srcId="{F4569DF3-3D21-4A91-A561-949189D7A876}" destId="{9C28FBA6-6AA4-4D57-A2D3-E81D2F6F1BCF}" srcOrd="0" destOrd="0" presId="urn:microsoft.com/office/officeart/2005/8/layout/hList7"/>
    <dgm:cxn modelId="{7239CFEE-0B41-472E-B35B-F4546C16477A}" srcId="{C373A32C-E292-4EF1-A5F9-7C09F5D4E4E4}" destId="{02580027-7450-41A5-BE59-0708701A05B2}" srcOrd="0" destOrd="0" parTransId="{7DDBAC1B-B05A-4920-B74E-806D1BE84A54}" sibTransId="{2CE69DDE-78AB-481D-924F-8A008EEA766A}"/>
    <dgm:cxn modelId="{E5528014-7BFD-4F49-AB8F-9BE3D55CDC56}" type="presOf" srcId="{02580027-7450-41A5-BE59-0708701A05B2}" destId="{D8E68A5F-E3BF-4ED2-8C07-CA5941B3964D}" srcOrd="1" destOrd="0" presId="urn:microsoft.com/office/officeart/2005/8/layout/hList7"/>
    <dgm:cxn modelId="{63B2FCA9-69AC-4B20-B6E1-C4026BBD53AD}" type="presOf" srcId="{FB93ABC8-69A7-46C1-8F12-044F2F57B557}" destId="{AB279C35-193D-40A9-9130-1854E01E8975}" srcOrd="0" destOrd="0" presId="urn:microsoft.com/office/officeart/2005/8/layout/hList7"/>
    <dgm:cxn modelId="{AAB32E08-F9EC-4456-859B-73E6B79DA41C}" type="presOf" srcId="{9D687254-81E0-4497-B9E8-A37270987ECC}" destId="{3A1A2AEC-A1D2-4804-80BB-84BC53EBEC4D}" srcOrd="1" destOrd="0" presId="urn:microsoft.com/office/officeart/2005/8/layout/hList7"/>
    <dgm:cxn modelId="{5B202447-4685-4876-A306-35D5B217AAEF}" srcId="{C373A32C-E292-4EF1-A5F9-7C09F5D4E4E4}" destId="{9D687254-81E0-4497-B9E8-A37270987ECC}" srcOrd="2" destOrd="0" parTransId="{C7045F67-0916-4DD4-8757-52E238511C9E}" sibTransId="{270EBEBA-14BC-4908-AAA7-1B451781F11E}"/>
    <dgm:cxn modelId="{41A260AD-A103-4526-B8A0-2DDA85812E7B}" type="presOf" srcId="{270EBEBA-14BC-4908-AAA7-1B451781F11E}" destId="{3DB52D77-518B-41FF-8B86-78B321BF56AE}" srcOrd="0" destOrd="0" presId="urn:microsoft.com/office/officeart/2005/8/layout/hList7"/>
    <dgm:cxn modelId="{008A47C4-347F-4CF1-9044-08A0BAD8CAE7}" srcId="{C373A32C-E292-4EF1-A5F9-7C09F5D4E4E4}" destId="{7B89A791-75B5-4748-8857-2D518F7033E4}" srcOrd="3" destOrd="0" parTransId="{73B53EE2-1100-4613-81B7-2B9E06194141}" sibTransId="{24BBC85B-7F22-4368-91C6-4F6365A6C822}"/>
    <dgm:cxn modelId="{443A2748-1211-47CF-926A-AADC4BDAB601}" type="presOf" srcId="{7B89A791-75B5-4748-8857-2D518F7033E4}" destId="{CA83179A-2FBA-4B34-BBEB-C56008F7F725}" srcOrd="0" destOrd="0" presId="urn:microsoft.com/office/officeart/2005/8/layout/hList7"/>
    <dgm:cxn modelId="{2A70873C-49DA-46B1-BAFC-2D1FDD938E02}" type="presOf" srcId="{02580027-7450-41A5-BE59-0708701A05B2}" destId="{AC0587D3-D669-4217-8CD1-1D8FA17FEFBE}" srcOrd="0" destOrd="0" presId="urn:microsoft.com/office/officeart/2005/8/layout/hList7"/>
    <dgm:cxn modelId="{7942FD40-6040-42B1-BA76-833862B98D57}" type="presOf" srcId="{9D687254-81E0-4497-B9E8-A37270987ECC}" destId="{1D33ECD3-0F1D-460D-BF7F-1B808B3281C6}" srcOrd="0" destOrd="0" presId="urn:microsoft.com/office/officeart/2005/8/layout/hList7"/>
    <dgm:cxn modelId="{54FE3B36-EEDA-46A3-9AAB-2D07D799D5E1}" type="presOf" srcId="{C373A32C-E292-4EF1-A5F9-7C09F5D4E4E4}" destId="{2C3CD7FD-4637-4482-826E-3B2BF2610D20}" srcOrd="0" destOrd="0" presId="urn:microsoft.com/office/officeart/2005/8/layout/hList7"/>
    <dgm:cxn modelId="{2657E44D-5F69-46C4-A519-20ED6DCF4C42}" type="presParOf" srcId="{2C3CD7FD-4637-4482-826E-3B2BF2610D20}" destId="{4B4805B8-6E14-41AA-BD09-104FBEEAF489}" srcOrd="0" destOrd="0" presId="urn:microsoft.com/office/officeart/2005/8/layout/hList7"/>
    <dgm:cxn modelId="{5A814321-B5CD-47FF-BBD0-1ED7A3D655F8}" type="presParOf" srcId="{2C3CD7FD-4637-4482-826E-3B2BF2610D20}" destId="{0C222014-0F23-4004-96E5-A700329DA8F5}" srcOrd="1" destOrd="0" presId="urn:microsoft.com/office/officeart/2005/8/layout/hList7"/>
    <dgm:cxn modelId="{197AE973-F652-4F3C-B4B9-602DEEBC75C8}" type="presParOf" srcId="{0C222014-0F23-4004-96E5-A700329DA8F5}" destId="{A11BF812-3A5B-47E7-A2E9-4711B2345412}" srcOrd="0" destOrd="0" presId="urn:microsoft.com/office/officeart/2005/8/layout/hList7"/>
    <dgm:cxn modelId="{B7E2EE1F-8F91-4459-9489-389C02CAC470}" type="presParOf" srcId="{A11BF812-3A5B-47E7-A2E9-4711B2345412}" destId="{AC0587D3-D669-4217-8CD1-1D8FA17FEFBE}" srcOrd="0" destOrd="0" presId="urn:microsoft.com/office/officeart/2005/8/layout/hList7"/>
    <dgm:cxn modelId="{5F13FE3E-19AE-44A2-96FB-D9BD54EA58BA}" type="presParOf" srcId="{A11BF812-3A5B-47E7-A2E9-4711B2345412}" destId="{D8E68A5F-E3BF-4ED2-8C07-CA5941B3964D}" srcOrd="1" destOrd="0" presId="urn:microsoft.com/office/officeart/2005/8/layout/hList7"/>
    <dgm:cxn modelId="{6855B1B6-B0BF-4A5E-AD90-CA60352B4D3D}" type="presParOf" srcId="{A11BF812-3A5B-47E7-A2E9-4711B2345412}" destId="{B2D312E6-6686-4866-A3A1-C27D7940795D}" srcOrd="2" destOrd="0" presId="urn:microsoft.com/office/officeart/2005/8/layout/hList7"/>
    <dgm:cxn modelId="{7C70BA99-81D6-43F1-98A1-0A7C4433954F}" type="presParOf" srcId="{A11BF812-3A5B-47E7-A2E9-4711B2345412}" destId="{F27A5BA0-5E2D-4470-AF60-1F746B0FED0A}" srcOrd="3" destOrd="0" presId="urn:microsoft.com/office/officeart/2005/8/layout/hList7"/>
    <dgm:cxn modelId="{32FCE462-8226-4A64-AF8B-36BE736960E2}" type="presParOf" srcId="{0C222014-0F23-4004-96E5-A700329DA8F5}" destId="{0B30D790-1174-45D6-A45C-DBE8A84179B1}" srcOrd="1" destOrd="0" presId="urn:microsoft.com/office/officeart/2005/8/layout/hList7"/>
    <dgm:cxn modelId="{3B247EF0-8DDB-49E3-9E30-ACED92FEF742}" type="presParOf" srcId="{0C222014-0F23-4004-96E5-A700329DA8F5}" destId="{8F291B79-1357-4FBF-9238-987DB0517C9C}" srcOrd="2" destOrd="0" presId="urn:microsoft.com/office/officeart/2005/8/layout/hList7"/>
    <dgm:cxn modelId="{8F495742-35C1-460B-823E-48B242C436A5}" type="presParOf" srcId="{8F291B79-1357-4FBF-9238-987DB0517C9C}" destId="{9C28FBA6-6AA4-4D57-A2D3-E81D2F6F1BCF}" srcOrd="0" destOrd="0" presId="urn:microsoft.com/office/officeart/2005/8/layout/hList7"/>
    <dgm:cxn modelId="{C5706BA7-2B40-49A8-A3A3-CB14E22272DF}" type="presParOf" srcId="{8F291B79-1357-4FBF-9238-987DB0517C9C}" destId="{77E9B114-8581-4A99-A193-1F06E669BE9C}" srcOrd="1" destOrd="0" presId="urn:microsoft.com/office/officeart/2005/8/layout/hList7"/>
    <dgm:cxn modelId="{6260F5F0-6CF5-4E0A-B03D-8AC3CBA25F45}" type="presParOf" srcId="{8F291B79-1357-4FBF-9238-987DB0517C9C}" destId="{2C9CFAA5-F77B-4F02-9936-F2737587A500}" srcOrd="2" destOrd="0" presId="urn:microsoft.com/office/officeart/2005/8/layout/hList7"/>
    <dgm:cxn modelId="{4D243EB3-6F22-4804-BC62-EE76B76AC98A}" type="presParOf" srcId="{8F291B79-1357-4FBF-9238-987DB0517C9C}" destId="{A7D5D07D-8A4D-4985-BE64-B7E8063187B9}" srcOrd="3" destOrd="0" presId="urn:microsoft.com/office/officeart/2005/8/layout/hList7"/>
    <dgm:cxn modelId="{21571814-69A0-467E-AF1B-7AFB0E7F3D47}" type="presParOf" srcId="{0C222014-0F23-4004-96E5-A700329DA8F5}" destId="{AB279C35-193D-40A9-9130-1854E01E8975}" srcOrd="3" destOrd="0" presId="urn:microsoft.com/office/officeart/2005/8/layout/hList7"/>
    <dgm:cxn modelId="{2E4D6C16-46E4-4324-89A9-96B530ECDC37}" type="presParOf" srcId="{0C222014-0F23-4004-96E5-A700329DA8F5}" destId="{5EEB4B35-29A4-4D43-9095-D96B9AB2A8FA}" srcOrd="4" destOrd="0" presId="urn:microsoft.com/office/officeart/2005/8/layout/hList7"/>
    <dgm:cxn modelId="{D4719DA8-7CCD-4FA3-9BAA-2CAEC84FA619}" type="presParOf" srcId="{5EEB4B35-29A4-4D43-9095-D96B9AB2A8FA}" destId="{1D33ECD3-0F1D-460D-BF7F-1B808B3281C6}" srcOrd="0" destOrd="0" presId="urn:microsoft.com/office/officeart/2005/8/layout/hList7"/>
    <dgm:cxn modelId="{06102F27-AF08-4E7F-83E7-63222F72C62D}" type="presParOf" srcId="{5EEB4B35-29A4-4D43-9095-D96B9AB2A8FA}" destId="{3A1A2AEC-A1D2-4804-80BB-84BC53EBEC4D}" srcOrd="1" destOrd="0" presId="urn:microsoft.com/office/officeart/2005/8/layout/hList7"/>
    <dgm:cxn modelId="{5F15AFE3-81E7-43C7-ACB8-906F5722C55B}" type="presParOf" srcId="{5EEB4B35-29A4-4D43-9095-D96B9AB2A8FA}" destId="{48881B4D-4FC2-4679-8638-2E6DA43AB2AD}" srcOrd="2" destOrd="0" presId="urn:microsoft.com/office/officeart/2005/8/layout/hList7"/>
    <dgm:cxn modelId="{7B50B6E5-9DAE-4FB3-9466-608C2A30147D}" type="presParOf" srcId="{5EEB4B35-29A4-4D43-9095-D96B9AB2A8FA}" destId="{9703239D-232B-4013-BC7D-A70CA3A87B87}" srcOrd="3" destOrd="0" presId="urn:microsoft.com/office/officeart/2005/8/layout/hList7"/>
    <dgm:cxn modelId="{AC7F6CB3-5214-4E58-8A80-5DA404E16DB9}" type="presParOf" srcId="{0C222014-0F23-4004-96E5-A700329DA8F5}" destId="{3DB52D77-518B-41FF-8B86-78B321BF56AE}" srcOrd="5" destOrd="0" presId="urn:microsoft.com/office/officeart/2005/8/layout/hList7"/>
    <dgm:cxn modelId="{D0522DDB-1154-4BDE-836D-8BE5AEF50B91}" type="presParOf" srcId="{0C222014-0F23-4004-96E5-A700329DA8F5}" destId="{66CFB001-65C5-4BB9-A661-9ADEB18C45C3}" srcOrd="6" destOrd="0" presId="urn:microsoft.com/office/officeart/2005/8/layout/hList7"/>
    <dgm:cxn modelId="{3D4CA3A6-CE0D-4DEA-B562-563BA335ECE5}" type="presParOf" srcId="{66CFB001-65C5-4BB9-A661-9ADEB18C45C3}" destId="{CA83179A-2FBA-4B34-BBEB-C56008F7F725}" srcOrd="0" destOrd="0" presId="urn:microsoft.com/office/officeart/2005/8/layout/hList7"/>
    <dgm:cxn modelId="{D1729EFF-7AED-48F0-8D71-715232EEFE6C}" type="presParOf" srcId="{66CFB001-65C5-4BB9-A661-9ADEB18C45C3}" destId="{A4B1E6F8-3371-429D-8600-AE0879473AA2}" srcOrd="1" destOrd="0" presId="urn:microsoft.com/office/officeart/2005/8/layout/hList7"/>
    <dgm:cxn modelId="{A3384DA8-33BA-455C-93D9-6503222AC38A}" type="presParOf" srcId="{66CFB001-65C5-4BB9-A661-9ADEB18C45C3}" destId="{3ED4D666-263C-4BEA-AACC-F4AFD67C8B97}" srcOrd="2" destOrd="0" presId="urn:microsoft.com/office/officeart/2005/8/layout/hList7"/>
    <dgm:cxn modelId="{A197E0F0-3F4B-4AC9-97E4-B350239BF55D}" type="presParOf" srcId="{66CFB001-65C5-4BB9-A661-9ADEB18C45C3}" destId="{EC203C80-8293-45FE-85BE-18ADAF57DF2E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293139-BD61-4653-A969-F4A56FA5702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CC8012E-9B3C-41C2-A80D-6FDDF4B67224}">
      <dgm:prSet phldrT="[Text]" custT="1"/>
      <dgm:spPr/>
      <dgm:t>
        <a:bodyPr/>
        <a:lstStyle/>
        <a:p>
          <a:r>
            <a:rPr lang="en-GB" sz="2200" dirty="0" smtClean="0">
              <a:latin typeface="Arial" panose="020B0604020202020204" pitchFamily="34" charset="0"/>
              <a:cs typeface="Arial" panose="020B0604020202020204" pitchFamily="34" charset="0"/>
            </a:rPr>
            <a:t>Review of financial statements</a:t>
          </a:r>
          <a:endParaRPr lang="en-GB" sz="2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31CECF-310C-42E5-9154-E6FF7474E7E4}" type="parTrans" cxnId="{F4E9239B-3C4F-447C-879E-16827E3A1056}">
      <dgm:prSet/>
      <dgm:spPr/>
      <dgm:t>
        <a:bodyPr/>
        <a:lstStyle/>
        <a:p>
          <a:endParaRPr lang="en-GB"/>
        </a:p>
      </dgm:t>
    </dgm:pt>
    <dgm:pt modelId="{903A2F82-4876-4A59-9C5C-7BCE37D5E49C}" type="sibTrans" cxnId="{F4E9239B-3C4F-447C-879E-16827E3A1056}">
      <dgm:prSet/>
      <dgm:spPr/>
      <dgm:t>
        <a:bodyPr/>
        <a:lstStyle/>
        <a:p>
          <a:endParaRPr lang="en-GB"/>
        </a:p>
      </dgm:t>
    </dgm:pt>
    <dgm:pt modelId="{A0E2A34D-0C77-4A22-BC53-8BCE39CFD1C7}">
      <dgm:prSet phldrT="[Text]" custT="1"/>
      <dgm:spPr/>
      <dgm:t>
        <a:bodyPr/>
        <a:lstStyle/>
        <a:p>
          <a:r>
            <a:rPr lang="en-GB" sz="2200" dirty="0" smtClean="0">
              <a:latin typeface="Arial" panose="020B0604020202020204" pitchFamily="34" charset="0"/>
              <a:cs typeface="Arial" panose="020B0604020202020204" pitchFamily="34" charset="0"/>
            </a:rPr>
            <a:t>Analyse Statistical Data Return </a:t>
          </a:r>
          <a:endParaRPr lang="en-GB" sz="2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69687B-85B2-46CD-AB1A-E431EE32DEA8}" type="parTrans" cxnId="{3A5C8FBC-572C-4878-AD1D-68D74653FB8A}">
      <dgm:prSet/>
      <dgm:spPr/>
      <dgm:t>
        <a:bodyPr/>
        <a:lstStyle/>
        <a:p>
          <a:endParaRPr lang="en-GB"/>
        </a:p>
      </dgm:t>
    </dgm:pt>
    <dgm:pt modelId="{93C1F535-7C5A-4572-A270-2E3612F441A1}" type="sibTrans" cxnId="{3A5C8FBC-572C-4878-AD1D-68D74653FB8A}">
      <dgm:prSet/>
      <dgm:spPr/>
      <dgm:t>
        <a:bodyPr/>
        <a:lstStyle/>
        <a:p>
          <a:endParaRPr lang="en-GB"/>
        </a:p>
      </dgm:t>
    </dgm:pt>
    <dgm:pt modelId="{FFA73DE4-F111-4D73-9208-D068ABF1A8CE}">
      <dgm:prSet phldrT="[Text]" custT="1"/>
      <dgm:spPr/>
      <dgm:t>
        <a:bodyPr/>
        <a:lstStyle/>
        <a:p>
          <a:r>
            <a:rPr lang="en-GB" sz="2200" dirty="0" smtClean="0">
              <a:latin typeface="Arial" panose="020B0604020202020204" pitchFamily="34" charset="0"/>
              <a:cs typeface="Arial" panose="020B0604020202020204" pitchFamily="34" charset="0"/>
            </a:rPr>
            <a:t>Review notifications about disposals and constitutional changes</a:t>
          </a:r>
          <a:endParaRPr lang="en-GB" sz="2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8FD98A-4235-461C-8E61-7CF57E316DB1}" type="parTrans" cxnId="{2A8BD4E3-268A-4C5E-9194-00C184248AC9}">
      <dgm:prSet/>
      <dgm:spPr/>
      <dgm:t>
        <a:bodyPr/>
        <a:lstStyle/>
        <a:p>
          <a:endParaRPr lang="en-GB"/>
        </a:p>
      </dgm:t>
    </dgm:pt>
    <dgm:pt modelId="{266EA7F6-C3B6-4982-82CF-4987CF79E647}" type="sibTrans" cxnId="{2A8BD4E3-268A-4C5E-9194-00C184248AC9}">
      <dgm:prSet/>
      <dgm:spPr/>
      <dgm:t>
        <a:bodyPr/>
        <a:lstStyle/>
        <a:p>
          <a:endParaRPr lang="en-GB"/>
        </a:p>
      </dgm:t>
    </dgm:pt>
    <dgm:pt modelId="{3DEF724B-3675-45E7-9012-741778394EBF}" type="pres">
      <dgm:prSet presAssocID="{0B293139-BD61-4653-A969-F4A56FA57025}" presName="CompostProcess" presStyleCnt="0">
        <dgm:presLayoutVars>
          <dgm:dir/>
          <dgm:resizeHandles val="exact"/>
        </dgm:presLayoutVars>
      </dgm:prSet>
      <dgm:spPr/>
    </dgm:pt>
    <dgm:pt modelId="{5C80758D-1299-4C0E-AE01-C49DC733D170}" type="pres">
      <dgm:prSet presAssocID="{0B293139-BD61-4653-A969-F4A56FA57025}" presName="arrow" presStyleLbl="bgShp" presStyleIdx="0" presStyleCnt="1"/>
      <dgm:spPr/>
    </dgm:pt>
    <dgm:pt modelId="{52E100DC-36A4-448F-83FB-DBC31742F860}" type="pres">
      <dgm:prSet presAssocID="{0B293139-BD61-4653-A969-F4A56FA57025}" presName="linearProcess" presStyleCnt="0"/>
      <dgm:spPr/>
    </dgm:pt>
    <dgm:pt modelId="{B4D70A2A-344B-4C16-9905-766EA366D1E3}" type="pres">
      <dgm:prSet presAssocID="{5CC8012E-9B3C-41C2-A80D-6FDDF4B67224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6204C58-CB67-49B5-B4B9-3DC779923C11}" type="pres">
      <dgm:prSet presAssocID="{903A2F82-4876-4A59-9C5C-7BCE37D5E49C}" presName="sibTrans" presStyleCnt="0"/>
      <dgm:spPr/>
    </dgm:pt>
    <dgm:pt modelId="{333F18D6-0124-44F2-B8E4-597E50710DE9}" type="pres">
      <dgm:prSet presAssocID="{A0E2A34D-0C77-4A22-BC53-8BCE39CFD1C7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37661F7-CF7A-4AD8-BEF5-28AC205B69E3}" type="pres">
      <dgm:prSet presAssocID="{93C1F535-7C5A-4572-A270-2E3612F441A1}" presName="sibTrans" presStyleCnt="0"/>
      <dgm:spPr/>
    </dgm:pt>
    <dgm:pt modelId="{95982812-83BE-452B-A36D-A0BEA2FF2066}" type="pres">
      <dgm:prSet presAssocID="{FFA73DE4-F111-4D73-9208-D068ABF1A8CE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AE510CC-1D7F-4781-9C03-7072FC28BA6F}" type="presOf" srcId="{5CC8012E-9B3C-41C2-A80D-6FDDF4B67224}" destId="{B4D70A2A-344B-4C16-9905-766EA366D1E3}" srcOrd="0" destOrd="0" presId="urn:microsoft.com/office/officeart/2005/8/layout/hProcess9"/>
    <dgm:cxn modelId="{2A8BD4E3-268A-4C5E-9194-00C184248AC9}" srcId="{0B293139-BD61-4653-A969-F4A56FA57025}" destId="{FFA73DE4-F111-4D73-9208-D068ABF1A8CE}" srcOrd="2" destOrd="0" parTransId="{B48FD98A-4235-461C-8E61-7CF57E316DB1}" sibTransId="{266EA7F6-C3B6-4982-82CF-4987CF79E647}"/>
    <dgm:cxn modelId="{3A5C8FBC-572C-4878-AD1D-68D74653FB8A}" srcId="{0B293139-BD61-4653-A969-F4A56FA57025}" destId="{A0E2A34D-0C77-4A22-BC53-8BCE39CFD1C7}" srcOrd="1" destOrd="0" parTransId="{1A69687B-85B2-46CD-AB1A-E431EE32DEA8}" sibTransId="{93C1F535-7C5A-4572-A270-2E3612F441A1}"/>
    <dgm:cxn modelId="{8EEF8CBC-1B67-4BE9-BB27-B3C90C84FCCE}" type="presOf" srcId="{A0E2A34D-0C77-4A22-BC53-8BCE39CFD1C7}" destId="{333F18D6-0124-44F2-B8E4-597E50710DE9}" srcOrd="0" destOrd="0" presId="urn:microsoft.com/office/officeart/2005/8/layout/hProcess9"/>
    <dgm:cxn modelId="{9873F7E9-8D0B-447B-8977-46B2268B9243}" type="presOf" srcId="{0B293139-BD61-4653-A969-F4A56FA57025}" destId="{3DEF724B-3675-45E7-9012-741778394EBF}" srcOrd="0" destOrd="0" presId="urn:microsoft.com/office/officeart/2005/8/layout/hProcess9"/>
    <dgm:cxn modelId="{F4E9239B-3C4F-447C-879E-16827E3A1056}" srcId="{0B293139-BD61-4653-A969-F4A56FA57025}" destId="{5CC8012E-9B3C-41C2-A80D-6FDDF4B67224}" srcOrd="0" destOrd="0" parTransId="{9731CECF-310C-42E5-9154-E6FF7474E7E4}" sibTransId="{903A2F82-4876-4A59-9C5C-7BCE37D5E49C}"/>
    <dgm:cxn modelId="{8E7D93ED-3485-41D0-865C-2AF7EF2C527D}" type="presOf" srcId="{FFA73DE4-F111-4D73-9208-D068ABF1A8CE}" destId="{95982812-83BE-452B-A36D-A0BEA2FF2066}" srcOrd="0" destOrd="0" presId="urn:microsoft.com/office/officeart/2005/8/layout/hProcess9"/>
    <dgm:cxn modelId="{EDB33776-22E3-4446-BAA1-3080318198EB}" type="presParOf" srcId="{3DEF724B-3675-45E7-9012-741778394EBF}" destId="{5C80758D-1299-4C0E-AE01-C49DC733D170}" srcOrd="0" destOrd="0" presId="urn:microsoft.com/office/officeart/2005/8/layout/hProcess9"/>
    <dgm:cxn modelId="{7E0FF555-583E-4DC9-B346-09008D47F1C1}" type="presParOf" srcId="{3DEF724B-3675-45E7-9012-741778394EBF}" destId="{52E100DC-36A4-448F-83FB-DBC31742F860}" srcOrd="1" destOrd="0" presId="urn:microsoft.com/office/officeart/2005/8/layout/hProcess9"/>
    <dgm:cxn modelId="{1D3BAA0A-DC45-4AD1-ACC2-79A6F261BB70}" type="presParOf" srcId="{52E100DC-36A4-448F-83FB-DBC31742F860}" destId="{B4D70A2A-344B-4C16-9905-766EA366D1E3}" srcOrd="0" destOrd="0" presId="urn:microsoft.com/office/officeart/2005/8/layout/hProcess9"/>
    <dgm:cxn modelId="{1469513D-F72E-4B94-8DB5-EACCC96D2950}" type="presParOf" srcId="{52E100DC-36A4-448F-83FB-DBC31742F860}" destId="{E6204C58-CB67-49B5-B4B9-3DC779923C11}" srcOrd="1" destOrd="0" presId="urn:microsoft.com/office/officeart/2005/8/layout/hProcess9"/>
    <dgm:cxn modelId="{D2F3B02C-E85B-4CE3-922E-6840FD2873DF}" type="presParOf" srcId="{52E100DC-36A4-448F-83FB-DBC31742F860}" destId="{333F18D6-0124-44F2-B8E4-597E50710DE9}" srcOrd="2" destOrd="0" presId="urn:microsoft.com/office/officeart/2005/8/layout/hProcess9"/>
    <dgm:cxn modelId="{EE726501-7CB2-4BB4-A8B1-72FB4A004682}" type="presParOf" srcId="{52E100DC-36A4-448F-83FB-DBC31742F860}" destId="{F37661F7-CF7A-4AD8-BEF5-28AC205B69E3}" srcOrd="3" destOrd="0" presId="urn:microsoft.com/office/officeart/2005/8/layout/hProcess9"/>
    <dgm:cxn modelId="{695802E8-3FAD-4CEF-A4A1-8BF7E54245D5}" type="presParOf" srcId="{52E100DC-36A4-448F-83FB-DBC31742F860}" destId="{95982812-83BE-452B-A36D-A0BEA2FF206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4C4369-616B-43BC-92CD-1EFE42B2601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7E7C0BA-A17E-44A6-8821-CCF4E12D5301}">
      <dgm:prSet phldrT="[Text]"/>
      <dgm:spPr/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Viability issues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BB3B2F-481F-4356-BD33-2DEE48D89F4A}" type="parTrans" cxnId="{101E388C-E395-49BD-B610-921DC772610C}">
      <dgm:prSet/>
      <dgm:spPr/>
      <dgm:t>
        <a:bodyPr/>
        <a:lstStyle/>
        <a:p>
          <a:endParaRPr lang="en-GB"/>
        </a:p>
      </dgm:t>
    </dgm:pt>
    <dgm:pt modelId="{AACD47A3-726D-4FEB-AA06-73078CEED89D}" type="sibTrans" cxnId="{101E388C-E395-49BD-B610-921DC772610C}">
      <dgm:prSet/>
      <dgm:spPr/>
      <dgm:t>
        <a:bodyPr/>
        <a:lstStyle/>
        <a:p>
          <a:endParaRPr lang="en-GB"/>
        </a:p>
      </dgm:t>
    </dgm:pt>
    <dgm:pt modelId="{39F2F730-C4B1-4657-9C30-5C8D03ABBF3F}">
      <dgm:prSet phldrT="[Text]"/>
      <dgm:spPr/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Growth / New business area</a:t>
          </a:r>
          <a:r>
            <a:rPr lang="en-GB" dirty="0" smtClean="0"/>
            <a:t>	</a:t>
          </a:r>
          <a:endParaRPr lang="en-GB" dirty="0"/>
        </a:p>
      </dgm:t>
    </dgm:pt>
    <dgm:pt modelId="{84E2F74B-BD69-43C4-8AFA-71D45A3F2B6B}" type="parTrans" cxnId="{1DDF5F47-1414-4B20-B0A4-E48B28102C8A}">
      <dgm:prSet/>
      <dgm:spPr/>
      <dgm:t>
        <a:bodyPr/>
        <a:lstStyle/>
        <a:p>
          <a:endParaRPr lang="en-GB"/>
        </a:p>
      </dgm:t>
    </dgm:pt>
    <dgm:pt modelId="{68EF8E53-8E5D-4C4C-86D0-9949C699AD1A}" type="sibTrans" cxnId="{1DDF5F47-1414-4B20-B0A4-E48B28102C8A}">
      <dgm:prSet/>
      <dgm:spPr/>
      <dgm:t>
        <a:bodyPr/>
        <a:lstStyle/>
        <a:p>
          <a:endParaRPr lang="en-GB"/>
        </a:p>
      </dgm:t>
    </dgm:pt>
    <dgm:pt modelId="{76850B3E-7953-4EE5-80C9-BC4DD3743A4B}">
      <dgm:prSet phldrT="[Text]"/>
      <dgm:spPr/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Reactive - Allegations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B54E48-44A5-4EE6-AA01-7FC518FD196E}" type="parTrans" cxnId="{56F503DC-2E90-4BE8-82CC-765D7AC645B4}">
      <dgm:prSet/>
      <dgm:spPr/>
      <dgm:t>
        <a:bodyPr/>
        <a:lstStyle/>
        <a:p>
          <a:endParaRPr lang="en-GB"/>
        </a:p>
      </dgm:t>
    </dgm:pt>
    <dgm:pt modelId="{04A049B0-AEB5-49A0-9CA0-197D4D861E0F}" type="sibTrans" cxnId="{56F503DC-2E90-4BE8-82CC-765D7AC645B4}">
      <dgm:prSet/>
      <dgm:spPr/>
      <dgm:t>
        <a:bodyPr/>
        <a:lstStyle/>
        <a:p>
          <a:endParaRPr lang="en-GB"/>
        </a:p>
      </dgm:t>
    </dgm:pt>
    <dgm:pt modelId="{2AB4D48B-D93F-4547-A98B-D6D4518AF587}">
      <dgm:prSet/>
      <dgm:spPr/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Business plans and forecasts including VFM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85F425-812C-4534-A7F6-495CA3739832}" type="parTrans" cxnId="{ACDD423A-1743-4F2D-BAEF-07B20ED2C50F}">
      <dgm:prSet/>
      <dgm:spPr/>
      <dgm:t>
        <a:bodyPr/>
        <a:lstStyle/>
        <a:p>
          <a:endParaRPr lang="en-GB"/>
        </a:p>
      </dgm:t>
    </dgm:pt>
    <dgm:pt modelId="{2E71F2DE-551E-4114-8684-1E5767E98169}" type="sibTrans" cxnId="{ACDD423A-1743-4F2D-BAEF-07B20ED2C50F}">
      <dgm:prSet/>
      <dgm:spPr/>
      <dgm:t>
        <a:bodyPr/>
        <a:lstStyle/>
        <a:p>
          <a:endParaRPr lang="en-GB"/>
        </a:p>
      </dgm:t>
    </dgm:pt>
    <dgm:pt modelId="{02C42D0F-9F70-4A11-8660-807D7B583DE2}">
      <dgm:prSet/>
      <dgm:spPr/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Stress testing and scenario analysis – linked to risks faced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FABBC3E-622E-4D9F-9661-E250423046EA}" type="parTrans" cxnId="{D0519BD5-8B93-4EAE-BEBB-1AEAFBD4A60A}">
      <dgm:prSet/>
      <dgm:spPr/>
      <dgm:t>
        <a:bodyPr/>
        <a:lstStyle/>
        <a:p>
          <a:endParaRPr lang="en-GB"/>
        </a:p>
      </dgm:t>
    </dgm:pt>
    <dgm:pt modelId="{997892AF-FD1D-41FE-84DD-0F2405992631}" type="sibTrans" cxnId="{D0519BD5-8B93-4EAE-BEBB-1AEAFBD4A60A}">
      <dgm:prSet/>
      <dgm:spPr/>
      <dgm:t>
        <a:bodyPr/>
        <a:lstStyle/>
        <a:p>
          <a:endParaRPr lang="en-GB"/>
        </a:p>
      </dgm:t>
    </dgm:pt>
    <dgm:pt modelId="{A5A2B7B1-6DF7-45E7-BFA4-17DD2DBB9F18}">
      <dgm:prSet/>
      <dgm:spPr/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Development risk identified and managed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22AFFCA-56B7-4655-B3BA-0CDF2A0E81BD}" type="parTrans" cxnId="{069C777B-3CCF-4304-BEA0-75B6D70E0088}">
      <dgm:prSet/>
      <dgm:spPr/>
      <dgm:t>
        <a:bodyPr/>
        <a:lstStyle/>
        <a:p>
          <a:endParaRPr lang="en-GB"/>
        </a:p>
      </dgm:t>
    </dgm:pt>
    <dgm:pt modelId="{315BF7E1-5B03-4847-B77B-06CD0E7D5B5D}" type="sibTrans" cxnId="{069C777B-3CCF-4304-BEA0-75B6D70E0088}">
      <dgm:prSet/>
      <dgm:spPr/>
      <dgm:t>
        <a:bodyPr/>
        <a:lstStyle/>
        <a:p>
          <a:endParaRPr lang="en-GB"/>
        </a:p>
      </dgm:t>
    </dgm:pt>
    <dgm:pt modelId="{85591B14-1C45-4459-B68B-AFF24420EAB5}">
      <dgm:prSet/>
      <dgm:spPr/>
      <dgm:t>
        <a:bodyPr/>
        <a:lstStyle/>
        <a:p>
          <a:endParaRPr lang="en-GB" dirty="0"/>
        </a:p>
      </dgm:t>
    </dgm:pt>
    <dgm:pt modelId="{5F7DE74E-4D15-4CFC-8C6E-193C338E451F}" type="parTrans" cxnId="{AC68935A-8DE6-40C4-BB21-7BDF93A0320A}">
      <dgm:prSet/>
      <dgm:spPr/>
      <dgm:t>
        <a:bodyPr/>
        <a:lstStyle/>
        <a:p>
          <a:endParaRPr lang="en-GB"/>
        </a:p>
      </dgm:t>
    </dgm:pt>
    <dgm:pt modelId="{DD121FF8-0626-4C9B-B862-69696E8DFF8A}" type="sibTrans" cxnId="{AC68935A-8DE6-40C4-BB21-7BDF93A0320A}">
      <dgm:prSet/>
      <dgm:spPr/>
      <dgm:t>
        <a:bodyPr/>
        <a:lstStyle/>
        <a:p>
          <a:endParaRPr lang="en-GB"/>
        </a:p>
      </dgm:t>
    </dgm:pt>
    <dgm:pt modelId="{486C1848-D765-4921-8BD4-9ABD8452B4C9}">
      <dgm:prSet/>
      <dgm:spPr/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Clear rationale – including VFM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360C9E-670E-41F8-88E7-4D08FBFB51CB}" type="parTrans" cxnId="{21643328-2D40-4F32-B6EA-CE5BA8E578FC}">
      <dgm:prSet/>
      <dgm:spPr/>
      <dgm:t>
        <a:bodyPr/>
        <a:lstStyle/>
        <a:p>
          <a:endParaRPr lang="en-GB"/>
        </a:p>
      </dgm:t>
    </dgm:pt>
    <dgm:pt modelId="{D655F314-90DF-4C54-BA57-97B0DFC82284}" type="sibTrans" cxnId="{21643328-2D40-4F32-B6EA-CE5BA8E578FC}">
      <dgm:prSet/>
      <dgm:spPr/>
      <dgm:t>
        <a:bodyPr/>
        <a:lstStyle/>
        <a:p>
          <a:endParaRPr lang="en-GB"/>
        </a:p>
      </dgm:t>
    </dgm:pt>
    <dgm:pt modelId="{70FF1D80-EC5A-4D4D-976F-476F2BC67BDB}">
      <dgm:prSet custT="1"/>
      <dgm:spPr/>
      <dgm:t>
        <a:bodyPr/>
        <a:lstStyle/>
        <a:p>
          <a:r>
            <a:rPr lang="en-GB" sz="2200" dirty="0" smtClean="0">
              <a:latin typeface="Arial" panose="020B0604020202020204" pitchFamily="34" charset="0"/>
              <a:cs typeface="Arial" panose="020B0604020202020204" pitchFamily="34" charset="0"/>
            </a:rPr>
            <a:t>Provider response – transparent, independent</a:t>
          </a:r>
          <a:endParaRPr lang="en-GB" sz="2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B0B32C-CB78-4C7A-BA25-FA253658A235}" type="parTrans" cxnId="{26A82F4A-97AE-4257-821C-682C249ED652}">
      <dgm:prSet/>
      <dgm:spPr/>
      <dgm:t>
        <a:bodyPr/>
        <a:lstStyle/>
        <a:p>
          <a:endParaRPr lang="en-GB"/>
        </a:p>
      </dgm:t>
    </dgm:pt>
    <dgm:pt modelId="{D188B1BB-3F69-4C3A-AA39-E831825C0CD8}" type="sibTrans" cxnId="{26A82F4A-97AE-4257-821C-682C249ED652}">
      <dgm:prSet/>
      <dgm:spPr/>
      <dgm:t>
        <a:bodyPr/>
        <a:lstStyle/>
        <a:p>
          <a:endParaRPr lang="en-GB"/>
        </a:p>
      </dgm:t>
    </dgm:pt>
    <dgm:pt modelId="{C5AF0951-2A19-4F92-891D-C762C92611E8}" type="pres">
      <dgm:prSet presAssocID="{464C4369-616B-43BC-92CD-1EFE42B2601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2941FE5-6BA8-487C-B102-2FFA26C14554}" type="pres">
      <dgm:prSet presAssocID="{17E7C0BA-A17E-44A6-8821-CCF4E12D5301}" presName="parentLin" presStyleCnt="0"/>
      <dgm:spPr/>
    </dgm:pt>
    <dgm:pt modelId="{A31AC57B-203B-4856-B2B0-E2E7B119E620}" type="pres">
      <dgm:prSet presAssocID="{17E7C0BA-A17E-44A6-8821-CCF4E12D5301}" presName="parentLeftMargin" presStyleLbl="node1" presStyleIdx="0" presStyleCnt="3"/>
      <dgm:spPr/>
      <dgm:t>
        <a:bodyPr/>
        <a:lstStyle/>
        <a:p>
          <a:endParaRPr lang="en-GB"/>
        </a:p>
      </dgm:t>
    </dgm:pt>
    <dgm:pt modelId="{729C3595-D560-4555-9ABC-251286967458}" type="pres">
      <dgm:prSet presAssocID="{17E7C0BA-A17E-44A6-8821-CCF4E12D530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86F2CCF-0F3E-44EF-9A47-E3F3396EFE03}" type="pres">
      <dgm:prSet presAssocID="{17E7C0BA-A17E-44A6-8821-CCF4E12D5301}" presName="negativeSpace" presStyleCnt="0"/>
      <dgm:spPr/>
    </dgm:pt>
    <dgm:pt modelId="{C3BA7367-4AB8-49A9-9ECB-3E673918858B}" type="pres">
      <dgm:prSet presAssocID="{17E7C0BA-A17E-44A6-8821-CCF4E12D5301}" presName="childText" presStyleLbl="conFgAcc1" presStyleIdx="0" presStyleCnt="3" custLinFactNeighborX="272" custLinFactNeighborY="-1343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23F15FF-7196-46B4-844B-F3C54D21049E}" type="pres">
      <dgm:prSet presAssocID="{AACD47A3-726D-4FEB-AA06-73078CEED89D}" presName="spaceBetweenRectangles" presStyleCnt="0"/>
      <dgm:spPr/>
    </dgm:pt>
    <dgm:pt modelId="{0E340135-95D1-452E-865C-566154C2B119}" type="pres">
      <dgm:prSet presAssocID="{39F2F730-C4B1-4657-9C30-5C8D03ABBF3F}" presName="parentLin" presStyleCnt="0"/>
      <dgm:spPr/>
    </dgm:pt>
    <dgm:pt modelId="{845C059A-2514-4517-8028-E2E5FB5A90C9}" type="pres">
      <dgm:prSet presAssocID="{39F2F730-C4B1-4657-9C30-5C8D03ABBF3F}" presName="parentLeftMargin" presStyleLbl="node1" presStyleIdx="0" presStyleCnt="3"/>
      <dgm:spPr/>
      <dgm:t>
        <a:bodyPr/>
        <a:lstStyle/>
        <a:p>
          <a:endParaRPr lang="en-GB"/>
        </a:p>
      </dgm:t>
    </dgm:pt>
    <dgm:pt modelId="{48B6613C-D0C6-4D5D-8634-7D3778E5770B}" type="pres">
      <dgm:prSet presAssocID="{39F2F730-C4B1-4657-9C30-5C8D03ABBF3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4E7AE09-57E6-42C8-AA3C-C8BA2C8E2A88}" type="pres">
      <dgm:prSet presAssocID="{39F2F730-C4B1-4657-9C30-5C8D03ABBF3F}" presName="negativeSpace" presStyleCnt="0"/>
      <dgm:spPr/>
    </dgm:pt>
    <dgm:pt modelId="{5A1051AC-21E0-4800-AD49-E9FFD9E236EC}" type="pres">
      <dgm:prSet presAssocID="{39F2F730-C4B1-4657-9C30-5C8D03ABBF3F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AB21770-6110-4C4E-A548-885FC6FE31BA}" type="pres">
      <dgm:prSet presAssocID="{68EF8E53-8E5D-4C4C-86D0-9949C699AD1A}" presName="spaceBetweenRectangles" presStyleCnt="0"/>
      <dgm:spPr/>
    </dgm:pt>
    <dgm:pt modelId="{493C52F7-529F-4159-A285-D80791B55285}" type="pres">
      <dgm:prSet presAssocID="{76850B3E-7953-4EE5-80C9-BC4DD3743A4B}" presName="parentLin" presStyleCnt="0"/>
      <dgm:spPr/>
    </dgm:pt>
    <dgm:pt modelId="{2085DF37-8F8A-4DE0-8050-1532CB282FC9}" type="pres">
      <dgm:prSet presAssocID="{76850B3E-7953-4EE5-80C9-BC4DD3743A4B}" presName="parentLeftMargin" presStyleLbl="node1" presStyleIdx="1" presStyleCnt="3"/>
      <dgm:spPr/>
      <dgm:t>
        <a:bodyPr/>
        <a:lstStyle/>
        <a:p>
          <a:endParaRPr lang="en-GB"/>
        </a:p>
      </dgm:t>
    </dgm:pt>
    <dgm:pt modelId="{D0BD0CAC-8B76-4192-B351-10585A0EF419}" type="pres">
      <dgm:prSet presAssocID="{76850B3E-7953-4EE5-80C9-BC4DD3743A4B}" presName="parentText" presStyleLbl="node1" presStyleIdx="2" presStyleCnt="3" custLinFactNeighborX="-2721" custLinFactNeighborY="245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B747FC6-5857-4E3A-892B-BEE6D954ADD9}" type="pres">
      <dgm:prSet presAssocID="{76850B3E-7953-4EE5-80C9-BC4DD3743A4B}" presName="negativeSpace" presStyleCnt="0"/>
      <dgm:spPr/>
    </dgm:pt>
    <dgm:pt modelId="{ED870EEB-C110-4084-9A24-9F1C414BD54F}" type="pres">
      <dgm:prSet presAssocID="{76850B3E-7953-4EE5-80C9-BC4DD3743A4B}" presName="childText" presStyleLbl="conFgAcc1" presStyleIdx="2" presStyleCnt="3" custLinFactNeighborX="-13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6A82F4A-97AE-4257-821C-682C249ED652}" srcId="{76850B3E-7953-4EE5-80C9-BC4DD3743A4B}" destId="{70FF1D80-EC5A-4D4D-976F-476F2BC67BDB}" srcOrd="0" destOrd="0" parTransId="{D5B0B32C-CB78-4C7A-BA25-FA253658A235}" sibTransId="{D188B1BB-3F69-4C3A-AA39-E831825C0CD8}"/>
    <dgm:cxn modelId="{93013DB5-6CF2-45A6-B29E-1C7330E4F1B4}" type="presOf" srcId="{17E7C0BA-A17E-44A6-8821-CCF4E12D5301}" destId="{A31AC57B-203B-4856-B2B0-E2E7B119E620}" srcOrd="0" destOrd="0" presId="urn:microsoft.com/office/officeart/2005/8/layout/list1"/>
    <dgm:cxn modelId="{45CC93A5-BCE7-4FD5-A43D-3C3AB8212FCF}" type="presOf" srcId="{17E7C0BA-A17E-44A6-8821-CCF4E12D5301}" destId="{729C3595-D560-4555-9ABC-251286967458}" srcOrd="1" destOrd="0" presId="urn:microsoft.com/office/officeart/2005/8/layout/list1"/>
    <dgm:cxn modelId="{B1459D2D-9B65-447A-9969-D8CF6C0F57CD}" type="presOf" srcId="{70FF1D80-EC5A-4D4D-976F-476F2BC67BDB}" destId="{ED870EEB-C110-4084-9A24-9F1C414BD54F}" srcOrd="0" destOrd="0" presId="urn:microsoft.com/office/officeart/2005/8/layout/list1"/>
    <dgm:cxn modelId="{6A7F4336-0703-4E27-84F3-1723704A5839}" type="presOf" srcId="{464C4369-616B-43BC-92CD-1EFE42B26013}" destId="{C5AF0951-2A19-4F92-891D-C762C92611E8}" srcOrd="0" destOrd="0" presId="urn:microsoft.com/office/officeart/2005/8/layout/list1"/>
    <dgm:cxn modelId="{9FEF3354-E7D5-45A5-B54C-630FDEE57F8C}" type="presOf" srcId="{486C1848-D765-4921-8BD4-9ABD8452B4C9}" destId="{5A1051AC-21E0-4800-AD49-E9FFD9E236EC}" srcOrd="0" destOrd="1" presId="urn:microsoft.com/office/officeart/2005/8/layout/list1"/>
    <dgm:cxn modelId="{F092ACE4-C135-4AE8-B024-78D0F6515CBB}" type="presOf" srcId="{76850B3E-7953-4EE5-80C9-BC4DD3743A4B}" destId="{2085DF37-8F8A-4DE0-8050-1532CB282FC9}" srcOrd="0" destOrd="0" presId="urn:microsoft.com/office/officeart/2005/8/layout/list1"/>
    <dgm:cxn modelId="{A6B9F691-E6C7-4D1F-BEAC-F26682D2B82E}" type="presOf" srcId="{76850B3E-7953-4EE5-80C9-BC4DD3743A4B}" destId="{D0BD0CAC-8B76-4192-B351-10585A0EF419}" srcOrd="1" destOrd="0" presId="urn:microsoft.com/office/officeart/2005/8/layout/list1"/>
    <dgm:cxn modelId="{B4454E55-0707-428C-9A50-21C42914BCF4}" type="presOf" srcId="{2AB4D48B-D93F-4547-A98B-D6D4518AF587}" destId="{C3BA7367-4AB8-49A9-9ECB-3E673918858B}" srcOrd="0" destOrd="0" presId="urn:microsoft.com/office/officeart/2005/8/layout/list1"/>
    <dgm:cxn modelId="{28BE3EAA-6AFA-4CAA-BA9C-8561872F6983}" type="presOf" srcId="{85591B14-1C45-4459-B68B-AFF24420EAB5}" destId="{5A1051AC-21E0-4800-AD49-E9FFD9E236EC}" srcOrd="0" destOrd="2" presId="urn:microsoft.com/office/officeart/2005/8/layout/list1"/>
    <dgm:cxn modelId="{1033487C-D3BA-4EDE-9F0F-3B69D0A551D2}" type="presOf" srcId="{02C42D0F-9F70-4A11-8660-807D7B583DE2}" destId="{C3BA7367-4AB8-49A9-9ECB-3E673918858B}" srcOrd="0" destOrd="1" presId="urn:microsoft.com/office/officeart/2005/8/layout/list1"/>
    <dgm:cxn modelId="{101E388C-E395-49BD-B610-921DC772610C}" srcId="{464C4369-616B-43BC-92CD-1EFE42B26013}" destId="{17E7C0BA-A17E-44A6-8821-CCF4E12D5301}" srcOrd="0" destOrd="0" parTransId="{38BB3B2F-481F-4356-BD33-2DEE48D89F4A}" sibTransId="{AACD47A3-726D-4FEB-AA06-73078CEED89D}"/>
    <dgm:cxn modelId="{1DDF5F47-1414-4B20-B0A4-E48B28102C8A}" srcId="{464C4369-616B-43BC-92CD-1EFE42B26013}" destId="{39F2F730-C4B1-4657-9C30-5C8D03ABBF3F}" srcOrd="1" destOrd="0" parTransId="{84E2F74B-BD69-43C4-8AFA-71D45A3F2B6B}" sibTransId="{68EF8E53-8E5D-4C4C-86D0-9949C699AD1A}"/>
    <dgm:cxn modelId="{D0519BD5-8B93-4EAE-BEBB-1AEAFBD4A60A}" srcId="{17E7C0BA-A17E-44A6-8821-CCF4E12D5301}" destId="{02C42D0F-9F70-4A11-8660-807D7B583DE2}" srcOrd="1" destOrd="0" parTransId="{FFABBC3E-622E-4D9F-9661-E250423046EA}" sibTransId="{997892AF-FD1D-41FE-84DD-0F2405992631}"/>
    <dgm:cxn modelId="{B20ABE1D-D4F1-43FA-8D10-9882653DBAE2}" type="presOf" srcId="{39F2F730-C4B1-4657-9C30-5C8D03ABBF3F}" destId="{845C059A-2514-4517-8028-E2E5FB5A90C9}" srcOrd="0" destOrd="0" presId="urn:microsoft.com/office/officeart/2005/8/layout/list1"/>
    <dgm:cxn modelId="{21643328-2D40-4F32-B6EA-CE5BA8E578FC}" srcId="{39F2F730-C4B1-4657-9C30-5C8D03ABBF3F}" destId="{486C1848-D765-4921-8BD4-9ABD8452B4C9}" srcOrd="1" destOrd="0" parTransId="{48360C9E-670E-41F8-88E7-4D08FBFB51CB}" sibTransId="{D655F314-90DF-4C54-BA57-97B0DFC82284}"/>
    <dgm:cxn modelId="{069C777B-3CCF-4304-BEA0-75B6D70E0088}" srcId="{39F2F730-C4B1-4657-9C30-5C8D03ABBF3F}" destId="{A5A2B7B1-6DF7-45E7-BFA4-17DD2DBB9F18}" srcOrd="0" destOrd="0" parTransId="{322AFFCA-56B7-4655-B3BA-0CDF2A0E81BD}" sibTransId="{315BF7E1-5B03-4847-B77B-06CD0E7D5B5D}"/>
    <dgm:cxn modelId="{56F503DC-2E90-4BE8-82CC-765D7AC645B4}" srcId="{464C4369-616B-43BC-92CD-1EFE42B26013}" destId="{76850B3E-7953-4EE5-80C9-BC4DD3743A4B}" srcOrd="2" destOrd="0" parTransId="{A0B54E48-44A5-4EE6-AA01-7FC518FD196E}" sibTransId="{04A049B0-AEB5-49A0-9CA0-197D4D861E0F}"/>
    <dgm:cxn modelId="{9343BE76-06BD-467E-AEE2-E7638D129C88}" type="presOf" srcId="{39F2F730-C4B1-4657-9C30-5C8D03ABBF3F}" destId="{48B6613C-D0C6-4D5D-8634-7D3778E5770B}" srcOrd="1" destOrd="0" presId="urn:microsoft.com/office/officeart/2005/8/layout/list1"/>
    <dgm:cxn modelId="{387DA435-4B86-4D40-B7A3-E84ADD392977}" type="presOf" srcId="{A5A2B7B1-6DF7-45E7-BFA4-17DD2DBB9F18}" destId="{5A1051AC-21E0-4800-AD49-E9FFD9E236EC}" srcOrd="0" destOrd="0" presId="urn:microsoft.com/office/officeart/2005/8/layout/list1"/>
    <dgm:cxn modelId="{ACDD423A-1743-4F2D-BAEF-07B20ED2C50F}" srcId="{17E7C0BA-A17E-44A6-8821-CCF4E12D5301}" destId="{2AB4D48B-D93F-4547-A98B-D6D4518AF587}" srcOrd="0" destOrd="0" parTransId="{EC85F425-812C-4534-A7F6-495CA3739832}" sibTransId="{2E71F2DE-551E-4114-8684-1E5767E98169}"/>
    <dgm:cxn modelId="{AC68935A-8DE6-40C4-BB21-7BDF93A0320A}" srcId="{39F2F730-C4B1-4657-9C30-5C8D03ABBF3F}" destId="{85591B14-1C45-4459-B68B-AFF24420EAB5}" srcOrd="2" destOrd="0" parTransId="{5F7DE74E-4D15-4CFC-8C6E-193C338E451F}" sibTransId="{DD121FF8-0626-4C9B-B862-69696E8DFF8A}"/>
    <dgm:cxn modelId="{786449FE-9D3A-4EB7-AC17-776FFADB23A4}" type="presParOf" srcId="{C5AF0951-2A19-4F92-891D-C762C92611E8}" destId="{D2941FE5-6BA8-487C-B102-2FFA26C14554}" srcOrd="0" destOrd="0" presId="urn:microsoft.com/office/officeart/2005/8/layout/list1"/>
    <dgm:cxn modelId="{D59F9ADA-B1EC-4E3B-887E-704E1A4CD5EE}" type="presParOf" srcId="{D2941FE5-6BA8-487C-B102-2FFA26C14554}" destId="{A31AC57B-203B-4856-B2B0-E2E7B119E620}" srcOrd="0" destOrd="0" presId="urn:microsoft.com/office/officeart/2005/8/layout/list1"/>
    <dgm:cxn modelId="{DA84C05D-FE41-4B89-AD3B-BDBD40170ABC}" type="presParOf" srcId="{D2941FE5-6BA8-487C-B102-2FFA26C14554}" destId="{729C3595-D560-4555-9ABC-251286967458}" srcOrd="1" destOrd="0" presId="urn:microsoft.com/office/officeart/2005/8/layout/list1"/>
    <dgm:cxn modelId="{EE42FF70-C0B2-4D8D-9E3E-B60573BFA818}" type="presParOf" srcId="{C5AF0951-2A19-4F92-891D-C762C92611E8}" destId="{386F2CCF-0F3E-44EF-9A47-E3F3396EFE03}" srcOrd="1" destOrd="0" presId="urn:microsoft.com/office/officeart/2005/8/layout/list1"/>
    <dgm:cxn modelId="{6E80E4C3-B523-48BC-B7CC-0E0C35ED98FE}" type="presParOf" srcId="{C5AF0951-2A19-4F92-891D-C762C92611E8}" destId="{C3BA7367-4AB8-49A9-9ECB-3E673918858B}" srcOrd="2" destOrd="0" presId="urn:microsoft.com/office/officeart/2005/8/layout/list1"/>
    <dgm:cxn modelId="{563079FB-1966-482C-9550-B4E0A16728D9}" type="presParOf" srcId="{C5AF0951-2A19-4F92-891D-C762C92611E8}" destId="{A23F15FF-7196-46B4-844B-F3C54D21049E}" srcOrd="3" destOrd="0" presId="urn:microsoft.com/office/officeart/2005/8/layout/list1"/>
    <dgm:cxn modelId="{1C4CEE43-DE50-4E01-8068-CD760403A597}" type="presParOf" srcId="{C5AF0951-2A19-4F92-891D-C762C92611E8}" destId="{0E340135-95D1-452E-865C-566154C2B119}" srcOrd="4" destOrd="0" presId="urn:microsoft.com/office/officeart/2005/8/layout/list1"/>
    <dgm:cxn modelId="{C1334D9A-FA4E-48B6-8E04-C48AAFA7080F}" type="presParOf" srcId="{0E340135-95D1-452E-865C-566154C2B119}" destId="{845C059A-2514-4517-8028-E2E5FB5A90C9}" srcOrd="0" destOrd="0" presId="urn:microsoft.com/office/officeart/2005/8/layout/list1"/>
    <dgm:cxn modelId="{E87407A7-834F-4072-8A6A-4892F57BB070}" type="presParOf" srcId="{0E340135-95D1-452E-865C-566154C2B119}" destId="{48B6613C-D0C6-4D5D-8634-7D3778E5770B}" srcOrd="1" destOrd="0" presId="urn:microsoft.com/office/officeart/2005/8/layout/list1"/>
    <dgm:cxn modelId="{EA5BC987-2561-4E76-97D7-59B0DA8E6E22}" type="presParOf" srcId="{C5AF0951-2A19-4F92-891D-C762C92611E8}" destId="{44E7AE09-57E6-42C8-AA3C-C8BA2C8E2A88}" srcOrd="5" destOrd="0" presId="urn:microsoft.com/office/officeart/2005/8/layout/list1"/>
    <dgm:cxn modelId="{1602B6DA-DECF-4F83-BFCB-19FD5C416ECB}" type="presParOf" srcId="{C5AF0951-2A19-4F92-891D-C762C92611E8}" destId="{5A1051AC-21E0-4800-AD49-E9FFD9E236EC}" srcOrd="6" destOrd="0" presId="urn:microsoft.com/office/officeart/2005/8/layout/list1"/>
    <dgm:cxn modelId="{0145710F-AA6C-45BD-9C63-506CCA57909E}" type="presParOf" srcId="{C5AF0951-2A19-4F92-891D-C762C92611E8}" destId="{EAB21770-6110-4C4E-A548-885FC6FE31BA}" srcOrd="7" destOrd="0" presId="urn:microsoft.com/office/officeart/2005/8/layout/list1"/>
    <dgm:cxn modelId="{7AB58ADB-EEC0-4287-AD14-DF5C00725280}" type="presParOf" srcId="{C5AF0951-2A19-4F92-891D-C762C92611E8}" destId="{493C52F7-529F-4159-A285-D80791B55285}" srcOrd="8" destOrd="0" presId="urn:microsoft.com/office/officeart/2005/8/layout/list1"/>
    <dgm:cxn modelId="{0D0D6AE5-416A-4706-8206-B2FCCA5D44B2}" type="presParOf" srcId="{493C52F7-529F-4159-A285-D80791B55285}" destId="{2085DF37-8F8A-4DE0-8050-1532CB282FC9}" srcOrd="0" destOrd="0" presId="urn:microsoft.com/office/officeart/2005/8/layout/list1"/>
    <dgm:cxn modelId="{11AB20A0-EE45-46D6-9320-A91096868172}" type="presParOf" srcId="{493C52F7-529F-4159-A285-D80791B55285}" destId="{D0BD0CAC-8B76-4192-B351-10585A0EF419}" srcOrd="1" destOrd="0" presId="urn:microsoft.com/office/officeart/2005/8/layout/list1"/>
    <dgm:cxn modelId="{C710C077-C302-40EC-A844-7B44356AC015}" type="presParOf" srcId="{C5AF0951-2A19-4F92-891D-C762C92611E8}" destId="{9B747FC6-5857-4E3A-892B-BEE6D954ADD9}" srcOrd="9" destOrd="0" presId="urn:microsoft.com/office/officeart/2005/8/layout/list1"/>
    <dgm:cxn modelId="{12051DC9-6436-4B87-8289-C261E851A1FF}" type="presParOf" srcId="{C5AF0951-2A19-4F92-891D-C762C92611E8}" destId="{ED870EEB-C110-4084-9A24-9F1C414BD54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0587D3-D669-4217-8CD1-1D8FA17FEFBE}">
      <dsp:nvSpPr>
        <dsp:cNvPr id="0" name=""/>
        <dsp:cNvSpPr/>
      </dsp:nvSpPr>
      <dsp:spPr>
        <a:xfrm>
          <a:off x="2619" y="0"/>
          <a:ext cx="2745234" cy="3168351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Ensure we have appropriate understanding of </a:t>
          </a:r>
          <a:b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sector level risks</a:t>
          </a:r>
          <a:endParaRPr lang="en-US" sz="1200" kern="1200" baseline="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2619" y="1267340"/>
        <a:ext cx="2745234" cy="1267340"/>
      </dsp:txXfrm>
    </dsp:sp>
    <dsp:sp modelId="{F27A5BA0-5E2D-4470-AF60-1F746B0FED0A}">
      <dsp:nvSpPr>
        <dsp:cNvPr id="0" name=""/>
        <dsp:cNvSpPr/>
      </dsp:nvSpPr>
      <dsp:spPr>
        <a:xfrm>
          <a:off x="847705" y="190101"/>
          <a:ext cx="1055061" cy="1055061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C28FBA6-6AA4-4D57-A2D3-E81D2F6F1BCF}">
      <dsp:nvSpPr>
        <dsp:cNvPr id="0" name=""/>
        <dsp:cNvSpPr/>
      </dsp:nvSpPr>
      <dsp:spPr>
        <a:xfrm>
          <a:off x="2830210" y="0"/>
          <a:ext cx="2745234" cy="3168351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-75229"/>
            <a:satOff val="-5956"/>
            <a:lumOff val="1004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Deliver intelligence led  regulation</a:t>
          </a:r>
          <a:endParaRPr lang="en-US" sz="1200" kern="1200" baseline="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2830210" y="1267340"/>
        <a:ext cx="2745234" cy="1267340"/>
      </dsp:txXfrm>
    </dsp:sp>
    <dsp:sp modelId="{A7D5D07D-8A4D-4985-BE64-B7E8063187B9}">
      <dsp:nvSpPr>
        <dsp:cNvPr id="0" name=""/>
        <dsp:cNvSpPr/>
      </dsp:nvSpPr>
      <dsp:spPr>
        <a:xfrm>
          <a:off x="3675297" y="190101"/>
          <a:ext cx="1055061" cy="1055061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D33ECD3-0F1D-460D-BF7F-1B808B3281C6}">
      <dsp:nvSpPr>
        <dsp:cNvPr id="0" name=""/>
        <dsp:cNvSpPr/>
      </dsp:nvSpPr>
      <dsp:spPr>
        <a:xfrm>
          <a:off x="5657802" y="0"/>
          <a:ext cx="2745234" cy="3168351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-150458"/>
            <a:satOff val="-11913"/>
            <a:lumOff val="2008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Ensure  we are forward thinking  and  responsive to changes in the external operating environment</a:t>
          </a:r>
          <a:endParaRPr lang="en-US" sz="1200" kern="1200" baseline="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5657802" y="1267340"/>
        <a:ext cx="2745234" cy="1267340"/>
      </dsp:txXfrm>
    </dsp:sp>
    <dsp:sp modelId="{9703239D-232B-4013-BC7D-A70CA3A87B87}">
      <dsp:nvSpPr>
        <dsp:cNvPr id="0" name=""/>
        <dsp:cNvSpPr/>
      </dsp:nvSpPr>
      <dsp:spPr>
        <a:xfrm>
          <a:off x="6502889" y="190101"/>
          <a:ext cx="1055061" cy="1055061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A83179A-2FBA-4B34-BBEB-C56008F7F725}">
      <dsp:nvSpPr>
        <dsp:cNvPr id="0" name=""/>
        <dsp:cNvSpPr/>
      </dsp:nvSpPr>
      <dsp:spPr>
        <a:xfrm>
          <a:off x="8485394" y="0"/>
          <a:ext cx="2745234" cy="3168351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-225687"/>
            <a:satOff val="-17869"/>
            <a:lumOff val="3012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Ensure we are an  efficient and effective organisation</a:t>
          </a:r>
          <a:endParaRPr lang="en-US" sz="1200" kern="1200" baseline="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8485394" y="1267340"/>
        <a:ext cx="2745234" cy="1267340"/>
      </dsp:txXfrm>
    </dsp:sp>
    <dsp:sp modelId="{EC203C80-8293-45FE-85BE-18ADAF57DF2E}">
      <dsp:nvSpPr>
        <dsp:cNvPr id="0" name=""/>
        <dsp:cNvSpPr/>
      </dsp:nvSpPr>
      <dsp:spPr>
        <a:xfrm>
          <a:off x="9330480" y="193213"/>
          <a:ext cx="1055061" cy="1048836"/>
        </a:xfrm>
        <a:prstGeom prst="ellipse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B4805B8-6E14-41AA-BD09-104FBEEAF489}">
      <dsp:nvSpPr>
        <dsp:cNvPr id="0" name=""/>
        <dsp:cNvSpPr/>
      </dsp:nvSpPr>
      <dsp:spPr>
        <a:xfrm flipH="1" flipV="1">
          <a:off x="1079016" y="2643386"/>
          <a:ext cx="9094850" cy="398233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80758D-1299-4C0E-AE01-C49DC733D170}">
      <dsp:nvSpPr>
        <dsp:cNvPr id="0" name=""/>
        <dsp:cNvSpPr/>
      </dsp:nvSpPr>
      <dsp:spPr>
        <a:xfrm>
          <a:off x="839985" y="0"/>
          <a:ext cx="9519841" cy="220617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D70A2A-344B-4C16-9905-766EA366D1E3}">
      <dsp:nvSpPr>
        <dsp:cNvPr id="0" name=""/>
        <dsp:cNvSpPr/>
      </dsp:nvSpPr>
      <dsp:spPr>
        <a:xfrm>
          <a:off x="5400" y="661851"/>
          <a:ext cx="3462071" cy="8824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>
              <a:latin typeface="Arial" panose="020B0604020202020204" pitchFamily="34" charset="0"/>
              <a:cs typeface="Arial" panose="020B0604020202020204" pitchFamily="34" charset="0"/>
            </a:rPr>
            <a:t>Review of financial statements</a:t>
          </a:r>
          <a:endParaRPr lang="en-GB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479" y="704930"/>
        <a:ext cx="3375913" cy="796310"/>
      </dsp:txXfrm>
    </dsp:sp>
    <dsp:sp modelId="{333F18D6-0124-44F2-B8E4-597E50710DE9}">
      <dsp:nvSpPr>
        <dsp:cNvPr id="0" name=""/>
        <dsp:cNvSpPr/>
      </dsp:nvSpPr>
      <dsp:spPr>
        <a:xfrm>
          <a:off x="3868870" y="661851"/>
          <a:ext cx="3462071" cy="8824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>
              <a:latin typeface="Arial" panose="020B0604020202020204" pitchFamily="34" charset="0"/>
              <a:cs typeface="Arial" panose="020B0604020202020204" pitchFamily="34" charset="0"/>
            </a:rPr>
            <a:t>Analyse Statistical Data Return </a:t>
          </a:r>
          <a:endParaRPr lang="en-GB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11949" y="704930"/>
        <a:ext cx="3375913" cy="796310"/>
      </dsp:txXfrm>
    </dsp:sp>
    <dsp:sp modelId="{95982812-83BE-452B-A36D-A0BEA2FF2066}">
      <dsp:nvSpPr>
        <dsp:cNvPr id="0" name=""/>
        <dsp:cNvSpPr/>
      </dsp:nvSpPr>
      <dsp:spPr>
        <a:xfrm>
          <a:off x="7732341" y="661851"/>
          <a:ext cx="3462071" cy="8824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>
              <a:latin typeface="Arial" panose="020B0604020202020204" pitchFamily="34" charset="0"/>
              <a:cs typeface="Arial" panose="020B0604020202020204" pitchFamily="34" charset="0"/>
            </a:rPr>
            <a:t>Review notifications about disposals and constitutional changes</a:t>
          </a:r>
          <a:endParaRPr lang="en-GB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775420" y="704930"/>
        <a:ext cx="3375913" cy="7963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BA7367-4AB8-49A9-9ECB-3E673918858B}">
      <dsp:nvSpPr>
        <dsp:cNvPr id="0" name=""/>
        <dsp:cNvSpPr/>
      </dsp:nvSpPr>
      <dsp:spPr>
        <a:xfrm>
          <a:off x="0" y="306762"/>
          <a:ext cx="11199812" cy="1190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9230" tIns="437388" rIns="869230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>
              <a:latin typeface="Arial" panose="020B0604020202020204" pitchFamily="34" charset="0"/>
              <a:cs typeface="Arial" panose="020B0604020202020204" pitchFamily="34" charset="0"/>
            </a:rPr>
            <a:t>Business plans and forecasts including VFM</a:t>
          </a:r>
          <a:endParaRPr lang="en-GB" sz="21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>
              <a:latin typeface="Arial" panose="020B0604020202020204" pitchFamily="34" charset="0"/>
              <a:cs typeface="Arial" panose="020B0604020202020204" pitchFamily="34" charset="0"/>
            </a:rPr>
            <a:t>Stress testing and scenario analysis – linked to risks faced</a:t>
          </a:r>
          <a:endParaRPr lang="en-GB" sz="2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06762"/>
        <a:ext cx="11199812" cy="1190700"/>
      </dsp:txXfrm>
    </dsp:sp>
    <dsp:sp modelId="{729C3595-D560-4555-9ABC-251286967458}">
      <dsp:nvSpPr>
        <dsp:cNvPr id="0" name=""/>
        <dsp:cNvSpPr/>
      </dsp:nvSpPr>
      <dsp:spPr>
        <a:xfrm>
          <a:off x="559990" y="12042"/>
          <a:ext cx="7839869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328" tIns="0" rIns="296328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>
              <a:latin typeface="Arial" panose="020B0604020202020204" pitchFamily="34" charset="0"/>
              <a:cs typeface="Arial" panose="020B0604020202020204" pitchFamily="34" charset="0"/>
            </a:rPr>
            <a:t>Viability issues</a:t>
          </a:r>
          <a:endParaRPr lang="en-GB" sz="2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0252" y="42304"/>
        <a:ext cx="7779345" cy="559396"/>
      </dsp:txXfrm>
    </dsp:sp>
    <dsp:sp modelId="{5A1051AC-21E0-4800-AD49-E9FFD9E236EC}">
      <dsp:nvSpPr>
        <dsp:cNvPr id="0" name=""/>
        <dsp:cNvSpPr/>
      </dsp:nvSpPr>
      <dsp:spPr>
        <a:xfrm>
          <a:off x="0" y="1936062"/>
          <a:ext cx="11199812" cy="15545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9230" tIns="437388" rIns="869230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>
              <a:latin typeface="Arial" panose="020B0604020202020204" pitchFamily="34" charset="0"/>
              <a:cs typeface="Arial" panose="020B0604020202020204" pitchFamily="34" charset="0"/>
            </a:rPr>
            <a:t>Development risk identified and managed</a:t>
          </a:r>
          <a:endParaRPr lang="en-GB" sz="21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>
              <a:latin typeface="Arial" panose="020B0604020202020204" pitchFamily="34" charset="0"/>
              <a:cs typeface="Arial" panose="020B0604020202020204" pitchFamily="34" charset="0"/>
            </a:rPr>
            <a:t>Clear rationale – including VFM</a:t>
          </a:r>
          <a:endParaRPr lang="en-GB" sz="21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2100" kern="1200" dirty="0"/>
        </a:p>
      </dsp:txBody>
      <dsp:txXfrm>
        <a:off x="0" y="1936062"/>
        <a:ext cx="11199812" cy="1554525"/>
      </dsp:txXfrm>
    </dsp:sp>
    <dsp:sp modelId="{48B6613C-D0C6-4D5D-8634-7D3778E5770B}">
      <dsp:nvSpPr>
        <dsp:cNvPr id="0" name=""/>
        <dsp:cNvSpPr/>
      </dsp:nvSpPr>
      <dsp:spPr>
        <a:xfrm>
          <a:off x="559990" y="1626102"/>
          <a:ext cx="7839869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328" tIns="0" rIns="296328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>
              <a:latin typeface="Arial" panose="020B0604020202020204" pitchFamily="34" charset="0"/>
              <a:cs typeface="Arial" panose="020B0604020202020204" pitchFamily="34" charset="0"/>
            </a:rPr>
            <a:t>Growth / New business area</a:t>
          </a:r>
          <a:r>
            <a:rPr lang="en-GB" sz="2100" kern="1200" dirty="0" smtClean="0"/>
            <a:t>	</a:t>
          </a:r>
          <a:endParaRPr lang="en-GB" sz="2100" kern="1200" dirty="0"/>
        </a:p>
      </dsp:txBody>
      <dsp:txXfrm>
        <a:off x="590252" y="1656364"/>
        <a:ext cx="7779345" cy="559396"/>
      </dsp:txXfrm>
    </dsp:sp>
    <dsp:sp modelId="{ED870EEB-C110-4084-9A24-9F1C414BD54F}">
      <dsp:nvSpPr>
        <dsp:cNvPr id="0" name=""/>
        <dsp:cNvSpPr/>
      </dsp:nvSpPr>
      <dsp:spPr>
        <a:xfrm>
          <a:off x="0" y="3913947"/>
          <a:ext cx="11199812" cy="8930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9230" tIns="437388" rIns="869230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dirty="0" smtClean="0">
              <a:latin typeface="Arial" panose="020B0604020202020204" pitchFamily="34" charset="0"/>
              <a:cs typeface="Arial" panose="020B0604020202020204" pitchFamily="34" charset="0"/>
            </a:rPr>
            <a:t>Provider response – transparent, independent</a:t>
          </a:r>
          <a:endParaRPr lang="en-GB" sz="2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913947"/>
        <a:ext cx="11199812" cy="893025"/>
      </dsp:txXfrm>
    </dsp:sp>
    <dsp:sp modelId="{D0BD0CAC-8B76-4192-B351-10585A0EF419}">
      <dsp:nvSpPr>
        <dsp:cNvPr id="0" name=""/>
        <dsp:cNvSpPr/>
      </dsp:nvSpPr>
      <dsp:spPr>
        <a:xfrm>
          <a:off x="544753" y="3619225"/>
          <a:ext cx="7839869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328" tIns="0" rIns="296328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>
              <a:latin typeface="Arial" panose="020B0604020202020204" pitchFamily="34" charset="0"/>
              <a:cs typeface="Arial" panose="020B0604020202020204" pitchFamily="34" charset="0"/>
            </a:rPr>
            <a:t>Reactive - Allegations</a:t>
          </a:r>
          <a:endParaRPr lang="en-GB" sz="2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5015" y="3649487"/>
        <a:ext cx="7779345" cy="559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787C7D-BBD6-4279-8E9F-3EC11B2FEDC0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BC860F-2976-4F80-8E92-81292DF97BBC}" type="slidenum">
              <a:rPr lang="en-GB" smtClean="0"/>
              <a:t>‹#›</a:t>
            </a:fld>
            <a:endParaRPr lang="en-GB"/>
          </a:p>
        </p:txBody>
      </p:sp>
      <p:sp>
        <p:nvSpPr>
          <p:cNvPr id="6" name="fl"/>
          <p:cNvSpPr txBox="1"/>
          <p:nvPr/>
        </p:nvSpPr>
        <p:spPr>
          <a:xfrm>
            <a:off x="0" y="9606280"/>
            <a:ext cx="6805613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206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82DE9-696F-4E5A-B509-709B93476FCA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892690-5827-4F99-B9EA-8FC3804198E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fl"/>
          <p:cNvSpPr txBox="1"/>
          <p:nvPr/>
        </p:nvSpPr>
        <p:spPr>
          <a:xfrm>
            <a:off x="0" y="9606280"/>
            <a:ext cx="6805613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516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92690-5827-4F99-B9EA-8FC3804198E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7469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92690-5827-4F99-B9EA-8FC3804198E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8960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92690-5827-4F99-B9EA-8FC3804198E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8960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92690-5827-4F99-B9EA-8FC3804198E4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8673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92690-5827-4F99-B9EA-8FC3804198E4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8106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92690-5827-4F99-B9EA-8FC3804198E4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985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92690-5827-4F99-B9EA-8FC3804198E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642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Government action/sector reaction?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Priorities aligned?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1FBAC2-D82D-412B-870F-31D6CDBB585D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6468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1FBAC2-D82D-412B-870F-31D6CDBB585D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4931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1FBAC2-D82D-412B-870F-31D6CDBB585D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38662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92690-5827-4F99-B9EA-8FC3804198E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8960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92690-5827-4F99-B9EA-8FC3804198E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8960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92690-5827-4F99-B9EA-8FC3804198E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8960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E45D6-007C-42E6-A6D0-C4FBA7FC4BF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485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egulator of Social Housing logo and icons" title="Regulator of Social Housing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1975" y="2600324"/>
            <a:ext cx="10106025" cy="881063"/>
          </a:xfrm>
        </p:spPr>
        <p:txBody>
          <a:bodyPr anchor="t" anchorCtr="0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1976" y="4962525"/>
            <a:ext cx="5033658" cy="837272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1975" y="6052708"/>
            <a:ext cx="5033658" cy="338567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01F067F6-5C2B-4250-9D39-9CE20DB1DD0D}" type="datetime6">
              <a:rPr lang="en-GB" smtClean="0"/>
              <a:pPr/>
              <a:t>April 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3673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28A6-C4E4-4CFC-A218-FE7F654EEE9E}" type="datetime6">
              <a:rPr lang="en-GB" smtClean="0"/>
              <a:t>April 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Regulator of Social Housing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C42C-F831-4E01-89B2-84821AEE61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737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0"/>
            <a:ext cx="11199600" cy="1209675"/>
          </a:xfrm>
        </p:spPr>
        <p:txBody>
          <a:bodyPr anchor="t" anchorCtr="0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3495675"/>
            <a:ext cx="11199600" cy="2593975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6572A-33A6-4D15-9BFC-D8EBDB446756}" type="datetime6">
              <a:rPr lang="en-GB" smtClean="0"/>
              <a:t>April 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Regulator of Social Housing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C42C-F831-4E01-89B2-84821AEE61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609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825625"/>
            <a:ext cx="5524500" cy="4203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400" y="1825625"/>
            <a:ext cx="5526000" cy="4203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9766-6190-4983-A394-C397D3BC410D}" type="datetime6">
              <a:rPr lang="en-GB" smtClean="0"/>
              <a:t>April 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Regulator of Social Housing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C42C-F831-4E01-89B2-84821AEE61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417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299" y="619125"/>
            <a:ext cx="11199600" cy="94094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81163"/>
            <a:ext cx="5502276" cy="60483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505075"/>
            <a:ext cx="5524500" cy="3524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400" y="1681163"/>
            <a:ext cx="5526000" cy="60483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522699" cy="3524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920E-1B58-4EA8-9396-9E9B01103D6D}" type="datetime6">
              <a:rPr lang="en-GB" smtClean="0"/>
              <a:t>April 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Regulator of Social Housing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C42C-F831-4E01-89B2-84821AEE61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63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BF467-43B1-4D0A-900F-45ADF1C5534E}" type="datetime6">
              <a:rPr lang="en-GB" smtClean="0"/>
              <a:t>April 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Regulator of Social Housing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C42C-F831-4E01-89B2-84821AEE61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029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619125"/>
            <a:ext cx="11199600" cy="53476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28A6-C4E4-4CFC-A218-FE7F654EEE9E}" type="datetime6">
              <a:rPr lang="en-GB" smtClean="0"/>
              <a:t>April 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Regulator of Social Housing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C42C-F831-4E01-89B2-84821AEE61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735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7CFB-03B8-4CCC-AA82-DE71E473B1DB}" type="datetime6">
              <a:rPr lang="en-GB" smtClean="0"/>
              <a:t>April 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Regulator of Social Housing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C42C-F831-4E01-89B2-84821AEE61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357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619125"/>
            <a:ext cx="11199600" cy="94094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825625"/>
            <a:ext cx="11199600" cy="414110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52433" y="6232284"/>
            <a:ext cx="2743200" cy="1832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2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A13596C-981C-4401-9191-FF80529B1C81}" type="datetime6">
              <a:rPr lang="en-GB" smtClean="0"/>
              <a:pPr/>
              <a:t>April 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88194" y="6232285"/>
            <a:ext cx="1943100" cy="1832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2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smtClean="0"/>
              <a:t>Regulator of Social Housing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5300" y="6232286"/>
            <a:ext cx="200025" cy="1832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25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FE9C42C-F831-4E01-89B2-84821AEE61E2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720178" y="6267083"/>
            <a:ext cx="0" cy="151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87103" y="6267600"/>
            <a:ext cx="0" cy="151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525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5" r:id="rId8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rgbClr val="59468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Tx/>
        <a:buNone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Tx/>
        <a:buNone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27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59468D"/>
        </a:buClr>
        <a:buSzPct val="12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63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59468D"/>
        </a:buClr>
        <a:buSzPct val="12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90000" indent="-27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59468D"/>
        </a:buClr>
        <a:buSzPct val="12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Regulation: where are we going?</a:t>
            </a:r>
            <a:endParaRPr lang="en-GB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Acuity Conference- 19 April 2018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Robert Dryburgh – Assistant Director- Analysis</a:t>
            </a:r>
          </a:p>
          <a:p>
            <a:r>
              <a:rPr lang="en-GB" dirty="0" smtClean="0"/>
              <a:t>Chris Meskill- Head of Small Provider team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645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Metrics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28A6-C4E4-4CFC-A218-FE7F654EEE9E}" type="datetime6">
              <a:rPr lang="en-GB" smtClean="0"/>
              <a:t>April 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Regulator of Social Housing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C42C-F831-4E01-89B2-84821AEE61E2}" type="slidenum">
              <a:rPr lang="en-GB" smtClean="0"/>
              <a:t>10</a:t>
            </a:fld>
            <a:endParaRPr lang="en-GB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" y="1264920"/>
            <a:ext cx="10165080" cy="4702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5160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(De)-regulation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20" y="1266092"/>
            <a:ext cx="11199600" cy="4914814"/>
          </a:xfrm>
        </p:spPr>
        <p:txBody>
          <a:bodyPr>
            <a:normAutofit/>
          </a:bodyPr>
          <a:lstStyle/>
          <a:p>
            <a:pPr lvl="2"/>
            <a:r>
              <a:rPr lang="en-GB" sz="2400" dirty="0" smtClean="0"/>
              <a:t>Removal </a:t>
            </a:r>
            <a:r>
              <a:rPr lang="en-GB" sz="2400" dirty="0"/>
              <a:t>of consents </a:t>
            </a:r>
            <a:r>
              <a:rPr lang="en-GB" sz="2400" dirty="0" smtClean="0"/>
              <a:t>regime</a:t>
            </a:r>
            <a:endParaRPr lang="en-GB" sz="2400" dirty="0"/>
          </a:p>
          <a:p>
            <a:pPr lvl="2"/>
            <a:r>
              <a:rPr lang="en-GB" sz="2400" dirty="0"/>
              <a:t>Disposals of tenanted </a:t>
            </a:r>
            <a:r>
              <a:rPr lang="en-GB" sz="2400" dirty="0" smtClean="0"/>
              <a:t>stock</a:t>
            </a:r>
          </a:p>
          <a:p>
            <a:pPr lvl="2"/>
            <a:r>
              <a:rPr lang="en-GB" sz="2400" dirty="0"/>
              <a:t>Strengthen TI&amp;E standard – consultation with </a:t>
            </a:r>
            <a:r>
              <a:rPr lang="en-GB" sz="2400" dirty="0" smtClean="0"/>
              <a:t>residents</a:t>
            </a:r>
          </a:p>
          <a:p>
            <a:pPr lvl="2"/>
            <a:r>
              <a:rPr lang="en-GB" sz="2400" dirty="0"/>
              <a:t>Reaction of stakeholders – </a:t>
            </a:r>
            <a:r>
              <a:rPr lang="en-GB" sz="2400" dirty="0" smtClean="0"/>
              <a:t>reputation</a:t>
            </a:r>
          </a:p>
          <a:p>
            <a:pPr lvl="2"/>
            <a:r>
              <a:rPr lang="en-GB" sz="2400" dirty="0" smtClean="0"/>
              <a:t>Trading regulatory risk for political risk</a:t>
            </a:r>
            <a:endParaRPr lang="en-GB" sz="2400" dirty="0"/>
          </a:p>
          <a:p>
            <a:pPr lvl="2"/>
            <a:endParaRPr lang="en-GB" sz="2000" dirty="0"/>
          </a:p>
          <a:p>
            <a:pPr lvl="2"/>
            <a:endParaRPr lang="en-GB" sz="2000" dirty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28A6-C4E4-4CFC-A218-FE7F654EEE9E}" type="datetime6">
              <a:rPr lang="en-GB" smtClean="0"/>
              <a:t>April 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Regulator of Social Housing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C42C-F831-4E01-89B2-84821AEE61E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46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20" y="576922"/>
            <a:ext cx="11199600" cy="940943"/>
          </a:xfrm>
        </p:spPr>
        <p:txBody>
          <a:bodyPr/>
          <a:lstStyle/>
          <a:p>
            <a:r>
              <a:rPr lang="en-GB" dirty="0" smtClean="0"/>
              <a:t>Providers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20" y="1178832"/>
            <a:ext cx="10776100" cy="5023848"/>
          </a:xfrm>
        </p:spPr>
        <p:txBody>
          <a:bodyPr>
            <a:normAutofit fontScale="92500" lnSpcReduction="20000"/>
          </a:bodyPr>
          <a:lstStyle/>
          <a:p>
            <a:pPr lvl="2">
              <a:lnSpc>
                <a:spcPct val="120000"/>
              </a:lnSpc>
            </a:pPr>
            <a:r>
              <a:rPr lang="en-GB" sz="2400" dirty="0" smtClean="0">
                <a:latin typeface="Arial" charset="0"/>
                <a:cs typeface="Arial" charset="0"/>
              </a:rPr>
              <a:t>Board own strategic priorities/objectives for organisation – existing stock, new supply, services, community</a:t>
            </a:r>
          </a:p>
          <a:p>
            <a:pPr lvl="2">
              <a:lnSpc>
                <a:spcPct val="120000"/>
              </a:lnSpc>
            </a:pPr>
            <a:r>
              <a:rPr lang="en-GB" sz="2400" dirty="0" smtClean="0">
                <a:latin typeface="Arial" charset="0"/>
                <a:cs typeface="Arial" charset="0"/>
              </a:rPr>
              <a:t>Ensure robust </a:t>
            </a:r>
            <a:r>
              <a:rPr lang="en-GB" sz="2400" dirty="0">
                <a:latin typeface="Arial" charset="0"/>
                <a:cs typeface="Arial" charset="0"/>
              </a:rPr>
              <a:t>risk </a:t>
            </a:r>
            <a:r>
              <a:rPr lang="en-GB" sz="2400" dirty="0" smtClean="0">
                <a:latin typeface="Arial" charset="0"/>
                <a:cs typeface="Arial" charset="0"/>
              </a:rPr>
              <a:t>management and stress testing – triggers and mitigations</a:t>
            </a:r>
          </a:p>
          <a:p>
            <a:pPr lvl="2">
              <a:lnSpc>
                <a:spcPct val="120000"/>
              </a:lnSpc>
            </a:pPr>
            <a:r>
              <a:rPr lang="en-GB" sz="2400" dirty="0" smtClean="0">
                <a:latin typeface="Arial" charset="0"/>
                <a:cs typeface="Arial" charset="0"/>
              </a:rPr>
              <a:t>Assurance re controls and iron </a:t>
            </a:r>
            <a:r>
              <a:rPr lang="en-GB" sz="2400" dirty="0">
                <a:latin typeface="Arial" charset="0"/>
                <a:cs typeface="Arial" charset="0"/>
              </a:rPr>
              <a:t>grip on compliance -</a:t>
            </a:r>
            <a:r>
              <a:rPr lang="en-GB" sz="2400" dirty="0" smtClean="0">
                <a:latin typeface="Arial" charset="0"/>
                <a:cs typeface="Arial" charset="0"/>
              </a:rPr>
              <a:t> </a:t>
            </a:r>
            <a:r>
              <a:rPr lang="en-GB" sz="2400" dirty="0">
                <a:latin typeface="Arial" charset="0"/>
                <a:cs typeface="Arial" charset="0"/>
              </a:rPr>
              <a:t>health and </a:t>
            </a:r>
            <a:r>
              <a:rPr lang="en-GB" sz="2400" dirty="0" smtClean="0">
                <a:latin typeface="Arial" charset="0"/>
                <a:cs typeface="Arial" charset="0"/>
              </a:rPr>
              <a:t>safety</a:t>
            </a:r>
          </a:p>
          <a:p>
            <a:pPr lvl="2">
              <a:lnSpc>
                <a:spcPct val="120000"/>
              </a:lnSpc>
            </a:pPr>
            <a:r>
              <a:rPr lang="en-GB" sz="2400" dirty="0" smtClean="0">
                <a:latin typeface="Arial" charset="0"/>
                <a:cs typeface="Arial" charset="0"/>
              </a:rPr>
              <a:t>Certify compliance annually with G&amp;FV standard</a:t>
            </a:r>
          </a:p>
          <a:p>
            <a:pPr lvl="2">
              <a:lnSpc>
                <a:spcPct val="120000"/>
              </a:lnSpc>
            </a:pPr>
            <a:r>
              <a:rPr lang="en-GB" sz="2400" dirty="0" smtClean="0">
                <a:latin typeface="Arial" charset="0"/>
                <a:cs typeface="Arial" charset="0"/>
              </a:rPr>
              <a:t>Co-regulatory settlement</a:t>
            </a:r>
          </a:p>
          <a:p>
            <a:pPr lvl="2">
              <a:lnSpc>
                <a:spcPct val="120000"/>
              </a:lnSpc>
            </a:pPr>
            <a:r>
              <a:rPr lang="en-GB" sz="2400" dirty="0" smtClean="0">
                <a:latin typeface="Arial" charset="0"/>
                <a:cs typeface="Arial" charset="0"/>
              </a:rPr>
              <a:t>Reputation – individual and sector</a:t>
            </a:r>
          </a:p>
          <a:p>
            <a:pPr lvl="3">
              <a:lnSpc>
                <a:spcPct val="120000"/>
              </a:lnSpc>
            </a:pPr>
            <a:r>
              <a:rPr lang="en-GB" sz="2400" dirty="0" smtClean="0">
                <a:latin typeface="Arial" charset="0"/>
                <a:cs typeface="Arial" charset="0"/>
              </a:rPr>
              <a:t>Political </a:t>
            </a:r>
            <a:r>
              <a:rPr lang="en-GB" sz="2400" dirty="0">
                <a:latin typeface="Arial" charset="0"/>
                <a:cs typeface="Arial" charset="0"/>
              </a:rPr>
              <a:t>(local, national)</a:t>
            </a:r>
          </a:p>
          <a:p>
            <a:pPr lvl="3">
              <a:lnSpc>
                <a:spcPct val="120000"/>
              </a:lnSpc>
            </a:pPr>
            <a:r>
              <a:rPr lang="en-GB" sz="2400" dirty="0" smtClean="0">
                <a:latin typeface="Arial" charset="0"/>
                <a:cs typeface="Arial" charset="0"/>
              </a:rPr>
              <a:t>Existing stock/tenants, new supply/future tenants, service delivery and standards, </a:t>
            </a:r>
            <a:r>
              <a:rPr lang="en-GB" sz="2400" dirty="0">
                <a:latin typeface="Arial" charset="0"/>
                <a:cs typeface="Arial" charset="0"/>
              </a:rPr>
              <a:t>handling complaints, </a:t>
            </a:r>
            <a:r>
              <a:rPr lang="en-GB" sz="2400" dirty="0" smtClean="0">
                <a:latin typeface="Arial" charset="0"/>
                <a:cs typeface="Arial" charset="0"/>
              </a:rPr>
              <a:t>engagement and communication</a:t>
            </a:r>
            <a:r>
              <a:rPr lang="en-GB" sz="2400" dirty="0">
                <a:latin typeface="Arial" charset="0"/>
                <a:cs typeface="Arial" charset="0"/>
              </a:rPr>
              <a:t>, </a:t>
            </a:r>
            <a:r>
              <a:rPr lang="en-GB" sz="2400" dirty="0" smtClean="0">
                <a:latin typeface="Arial" charset="0"/>
                <a:cs typeface="Arial" charset="0"/>
              </a:rPr>
              <a:t>payoffs, remuneration, efficiency, value for money</a:t>
            </a:r>
          </a:p>
          <a:p>
            <a:pPr lvl="2">
              <a:lnSpc>
                <a:spcPct val="120000"/>
              </a:lnSpc>
            </a:pPr>
            <a:r>
              <a:rPr lang="en-GB" sz="2400" dirty="0">
                <a:latin typeface="Arial" charset="0"/>
                <a:cs typeface="Arial" charset="0"/>
              </a:rPr>
              <a:t>Good governance</a:t>
            </a:r>
          </a:p>
          <a:p>
            <a:pPr marL="0" lvl="2" indent="0">
              <a:lnSpc>
                <a:spcPct val="120000"/>
              </a:lnSpc>
              <a:buNone/>
            </a:pPr>
            <a:endParaRPr lang="en-GB" sz="2000" dirty="0" smtClean="0"/>
          </a:p>
          <a:p>
            <a:pPr marL="0" lvl="2" indent="0">
              <a:buNone/>
            </a:pPr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28A6-C4E4-4CFC-A218-FE7F654EEE9E}" type="datetime6">
              <a:rPr lang="en-GB" smtClean="0"/>
              <a:t>April 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Regulator of Social Housing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C42C-F831-4E01-89B2-84821AEE61E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80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Regulation of </a:t>
            </a:r>
            <a:r>
              <a:rPr lang="en-GB" smtClean="0"/>
              <a:t>smaller providers</a:t>
            </a:r>
            <a:endParaRPr lang="en-GB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5531246"/>
              </p:ext>
            </p:extLst>
          </p:nvPr>
        </p:nvGraphicFramePr>
        <p:xfrm>
          <a:off x="495300" y="3556000"/>
          <a:ext cx="11199813" cy="2206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28A6-C4E4-4CFC-A218-FE7F654EEE9E}" type="datetime6">
              <a:rPr lang="en-GB" smtClean="0"/>
              <a:t>April 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Regulator of Social Housing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C42C-F831-4E01-89B2-84821AEE61E2}" type="slidenum">
              <a:rPr lang="en-GB" smtClean="0"/>
              <a:t>13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944880" y="1661160"/>
            <a:ext cx="10668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Regulating the Standards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updated April 2018 – sets out approach</a:t>
            </a:r>
          </a:p>
          <a:p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All standards applicable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BUT proportionate approach to the c1200 smaller providers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01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When we may seek to engage further – Assurance sought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28A6-C4E4-4CFC-A218-FE7F654EEE9E}" type="datetime6">
              <a:rPr lang="en-GB" smtClean="0"/>
              <a:t>April 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Regulator of Social Housing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C42C-F831-4E01-89B2-84821AEE61E2}" type="slidenum">
              <a:rPr lang="en-GB" smtClean="0"/>
              <a:t>14</a:t>
            </a:fld>
            <a:endParaRPr lang="en-GB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6856145"/>
              </p:ext>
            </p:extLst>
          </p:nvPr>
        </p:nvGraphicFramePr>
        <p:xfrm>
          <a:off x="480060" y="1292224"/>
          <a:ext cx="11199813" cy="48190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315704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Last 6 months – common problems that have emerged more than once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Non-social housing activity – loss making/contracts lost</a:t>
            </a:r>
          </a:p>
          <a:p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Covenant monitoring – including non-financial</a:t>
            </a:r>
          </a:p>
          <a:p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Development overruns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Gas/fire safety matters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BUT context of a small proportion – c30 providers.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28A6-C4E4-4CFC-A218-FE7F654EEE9E}" type="datetime6">
              <a:rPr lang="en-GB" smtClean="0"/>
              <a:t>April 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Regulator of Social Housing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C42C-F831-4E01-89B2-84821AEE61E2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1606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28A6-C4E4-4CFC-A218-FE7F654EEE9E}" type="datetime6">
              <a:rPr lang="en-GB" smtClean="0"/>
              <a:t>April 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Regulator of Social Housing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C42C-F831-4E01-89B2-84821AEE61E2}" type="slidenum">
              <a:rPr lang="en-GB" smtClean="0"/>
              <a:t>16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50" y="1143000"/>
            <a:ext cx="81153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7604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19100" y="853440"/>
            <a:ext cx="11199600" cy="1209675"/>
          </a:xfrm>
        </p:spPr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28A6-C4E4-4CFC-A218-FE7F654EEE9E}" type="datetime6">
              <a:rPr lang="en-GB" smtClean="0"/>
              <a:t>April 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Regulator of Social Housing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C42C-F831-4E01-89B2-84821AEE61E2}" type="slidenum">
              <a:rPr lang="en-GB" smtClean="0"/>
              <a:t>2</a:t>
            </a:fld>
            <a:endParaRPr lang="en-GB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95300" y="2142979"/>
            <a:ext cx="11199600" cy="3093232"/>
          </a:xfrm>
        </p:spPr>
        <p:txBody>
          <a:bodyPr>
            <a:normAutofit/>
          </a:bodyPr>
          <a:lstStyle/>
          <a:p>
            <a:pPr marL="270000" lvl="2" indent="-270000"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schemeClr val="tx1"/>
                </a:solidFill>
              </a:rPr>
              <a:t>Shape of the (changing) sector </a:t>
            </a:r>
          </a:p>
          <a:p>
            <a:pPr marL="270000" lvl="2" indent="-270000"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schemeClr val="tx1"/>
                </a:solidFill>
              </a:rPr>
              <a:t>Regulation – on-going and evolving:</a:t>
            </a:r>
          </a:p>
          <a:p>
            <a:pPr marL="270000" lvl="2" indent="-270000"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chemeClr val="tx1"/>
                </a:solidFill>
              </a:rPr>
              <a:t>Sector risk </a:t>
            </a:r>
            <a:r>
              <a:rPr lang="en-GB" sz="2000" dirty="0" smtClean="0">
                <a:solidFill>
                  <a:schemeClr val="tx1"/>
                </a:solidFill>
              </a:rPr>
              <a:t>profile</a:t>
            </a:r>
          </a:p>
          <a:p>
            <a:pPr marL="270000" lvl="2" indent="-270000"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schemeClr val="tx1"/>
                </a:solidFill>
              </a:rPr>
              <a:t>Rent regulation</a:t>
            </a:r>
          </a:p>
          <a:p>
            <a:pPr marL="270000" lvl="2" indent="-270000"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schemeClr val="tx1"/>
                </a:solidFill>
              </a:rPr>
              <a:t>Consumer regulation</a:t>
            </a:r>
            <a:endParaRPr lang="en-GB" sz="2000" dirty="0">
              <a:solidFill>
                <a:schemeClr val="tx1"/>
              </a:solidFill>
            </a:endParaRPr>
          </a:p>
          <a:p>
            <a:pPr marL="270000" lvl="2" indent="-270000">
              <a:buFont typeface="Wingdings" panose="05000000000000000000" pitchFamily="2" charset="2"/>
              <a:buChar char="§"/>
            </a:pPr>
            <a:r>
              <a:rPr lang="en-GB" sz="2000" dirty="0" err="1" smtClean="0">
                <a:solidFill>
                  <a:schemeClr val="tx1"/>
                </a:solidFill>
              </a:rPr>
              <a:t>VfM</a:t>
            </a:r>
            <a:r>
              <a:rPr lang="en-GB" sz="2000" dirty="0" smtClean="0">
                <a:solidFill>
                  <a:schemeClr val="tx1"/>
                </a:solidFill>
              </a:rPr>
              <a:t> standard </a:t>
            </a:r>
          </a:p>
          <a:p>
            <a:pPr marL="270000" lvl="2" indent="-270000"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schemeClr val="tx1"/>
                </a:solidFill>
              </a:rPr>
              <a:t>Providers</a:t>
            </a:r>
          </a:p>
          <a:p>
            <a:pPr marL="270000" lvl="2" indent="-270000">
              <a:buFont typeface="Wingdings" panose="05000000000000000000" pitchFamily="2" charset="2"/>
              <a:buChar char="§"/>
            </a:pP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73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Recent movements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106763" y="1600200"/>
            <a:ext cx="5605195" cy="485313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£2bn funding including social rent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Rent certainty from 2020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Removal of LHA caps (consultation on other approaches)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De-regulation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charset="0"/>
                <a:cs typeface="Arial" charset="0"/>
              </a:rPr>
              <a:t>Local </a:t>
            </a:r>
            <a:r>
              <a:rPr lang="en-GB" sz="2400" dirty="0">
                <a:latin typeface="Arial" charset="0"/>
                <a:cs typeface="Arial" charset="0"/>
              </a:rPr>
              <a:t>authority </a:t>
            </a:r>
            <a:r>
              <a:rPr lang="en-GB" sz="2400" dirty="0" smtClean="0">
                <a:latin typeface="Arial" charset="0"/>
                <a:cs typeface="Arial" charset="0"/>
              </a:rPr>
              <a:t>influence regulations</a:t>
            </a:r>
          </a:p>
          <a:p>
            <a:pPr marL="342900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latin typeface="Arial" charset="0"/>
                <a:cs typeface="Arial" charset="0"/>
              </a:rPr>
              <a:t>ONS </a:t>
            </a:r>
            <a:r>
              <a:rPr lang="en-GB" sz="2400" dirty="0" smtClean="0">
                <a:latin typeface="Arial" charset="0"/>
                <a:cs typeface="Arial" charset="0"/>
              </a:rPr>
              <a:t>classification</a:t>
            </a:r>
            <a:endParaRPr lang="en-GB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Accompanied by an ask…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3979" y="1484784"/>
            <a:ext cx="5815724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5785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latin typeface="Arial" charset="0"/>
                <a:cs typeface="Arial" charset="0"/>
              </a:rPr>
              <a:t>Forthcoming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06813" y="1611518"/>
            <a:ext cx="4549077" cy="4714766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Grenfell fire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Technical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Tenant voice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Complaints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Stigmatisation, challenging stereotypes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…?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025" y="1611518"/>
            <a:ext cx="6133636" cy="4703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291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5"/>
          <p:cNvSpPr>
            <a:spLocks noGrp="1"/>
          </p:cNvSpPr>
          <p:nvPr>
            <p:ph type="title"/>
          </p:nvPr>
        </p:nvSpPr>
        <p:spPr>
          <a:xfrm>
            <a:off x="239349" y="266700"/>
            <a:ext cx="9217024" cy="1146076"/>
          </a:xfrm>
        </p:spPr>
        <p:txBody>
          <a:bodyPr/>
          <a:lstStyle/>
          <a:p>
            <a:r>
              <a:rPr lang="en-GB" sz="3200" dirty="0" smtClean="0">
                <a:latin typeface="Arial" charset="0"/>
                <a:cs typeface="Arial" charset="0"/>
              </a:rPr>
              <a:t>Regulation</a:t>
            </a:r>
          </a:p>
        </p:txBody>
      </p:sp>
      <p:sp>
        <p:nvSpPr>
          <p:cNvPr id="9219" name="Content Placeholder 6"/>
          <p:cNvSpPr>
            <a:spLocks noGrp="1"/>
          </p:cNvSpPr>
          <p:nvPr>
            <p:ph idx="1"/>
          </p:nvPr>
        </p:nvSpPr>
        <p:spPr>
          <a:xfrm>
            <a:off x="239349" y="4724400"/>
            <a:ext cx="11617456" cy="1656928"/>
          </a:xfrm>
        </p:spPr>
        <p:txBody>
          <a:bodyPr>
            <a:normAutofit fontScale="40000" lnSpcReduction="20000"/>
          </a:bodyPr>
          <a:lstStyle/>
          <a:p>
            <a:pPr lvl="2">
              <a:lnSpc>
                <a:spcPct val="120000"/>
              </a:lnSpc>
            </a:pPr>
            <a:r>
              <a:rPr lang="en-GB" sz="3500" dirty="0">
                <a:latin typeface="Arial" charset="0"/>
                <a:cs typeface="Arial" charset="0"/>
              </a:rPr>
              <a:t>Effective regulation</a:t>
            </a:r>
          </a:p>
          <a:p>
            <a:pPr lvl="2">
              <a:lnSpc>
                <a:spcPct val="120000"/>
              </a:lnSpc>
            </a:pPr>
            <a:r>
              <a:rPr lang="en-GB" sz="3500" dirty="0">
                <a:latin typeface="Arial" charset="0"/>
                <a:cs typeface="Arial" charset="0"/>
              </a:rPr>
              <a:t>Responsive to increasing diversity, changes in risk profiles</a:t>
            </a:r>
          </a:p>
          <a:p>
            <a:pPr lvl="2">
              <a:lnSpc>
                <a:spcPct val="120000"/>
              </a:lnSpc>
            </a:pPr>
            <a:r>
              <a:rPr lang="en-GB" sz="3500" dirty="0">
                <a:latin typeface="Arial" charset="0"/>
                <a:cs typeface="Arial" charset="0"/>
              </a:rPr>
              <a:t>Make best use of resources – level of engagement/sufficient assurance</a:t>
            </a:r>
          </a:p>
          <a:p>
            <a:pPr lvl="2">
              <a:lnSpc>
                <a:spcPct val="120000"/>
              </a:lnSpc>
            </a:pPr>
            <a:r>
              <a:rPr lang="en-GB" sz="3500" dirty="0">
                <a:latin typeface="Arial" charset="0"/>
                <a:cs typeface="Arial" charset="0"/>
              </a:rPr>
              <a:t>Introduction of fees</a:t>
            </a:r>
          </a:p>
          <a:p>
            <a:pPr lvl="2">
              <a:lnSpc>
                <a:spcPct val="120000"/>
              </a:lnSpc>
            </a:pPr>
            <a:r>
              <a:rPr lang="en-GB" sz="3500" dirty="0">
                <a:latin typeface="Arial" charset="0"/>
                <a:cs typeface="Arial" charset="0"/>
              </a:rPr>
              <a:t>Move to stand alone – Regulator of Social Housing</a:t>
            </a:r>
          </a:p>
          <a:p>
            <a:endParaRPr lang="en-GB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GB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31599877"/>
              </p:ext>
            </p:extLst>
          </p:nvPr>
        </p:nvGraphicFramePr>
        <p:xfrm>
          <a:off x="470231" y="1238275"/>
          <a:ext cx="11233248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3585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20" y="576922"/>
            <a:ext cx="11199600" cy="940943"/>
          </a:xfrm>
        </p:spPr>
        <p:txBody>
          <a:bodyPr/>
          <a:lstStyle/>
          <a:p>
            <a:r>
              <a:rPr lang="en-GB" dirty="0" smtClean="0"/>
              <a:t>Sector Risk Profile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20" y="1178832"/>
            <a:ext cx="5535885" cy="4631126"/>
          </a:xfrm>
        </p:spPr>
        <p:txBody>
          <a:bodyPr>
            <a:normAutofit/>
          </a:bodyPr>
          <a:lstStyle/>
          <a:p>
            <a:pPr lvl="2">
              <a:lnSpc>
                <a:spcPct val="120000"/>
              </a:lnSpc>
            </a:pPr>
            <a:r>
              <a:rPr lang="en-GB" sz="2000" dirty="0"/>
              <a:t>Health and Safety (see also Consumer Regulation Review)</a:t>
            </a:r>
          </a:p>
          <a:p>
            <a:pPr lvl="2">
              <a:lnSpc>
                <a:spcPct val="120000"/>
              </a:lnSpc>
            </a:pPr>
            <a:r>
              <a:rPr lang="en-GB" sz="2000" dirty="0"/>
              <a:t>Investment in existing </a:t>
            </a:r>
            <a:r>
              <a:rPr lang="en-GB" sz="2000" dirty="0" smtClean="0"/>
              <a:t>stock</a:t>
            </a:r>
          </a:p>
          <a:p>
            <a:pPr lvl="2">
              <a:lnSpc>
                <a:spcPct val="120000"/>
              </a:lnSpc>
            </a:pPr>
            <a:r>
              <a:rPr lang="en-GB" sz="2000" dirty="0"/>
              <a:t>Rental Income</a:t>
            </a:r>
          </a:p>
          <a:p>
            <a:pPr lvl="3">
              <a:lnSpc>
                <a:spcPct val="120000"/>
              </a:lnSpc>
            </a:pPr>
            <a:r>
              <a:rPr lang="en-GB" sz="2000" dirty="0" smtClean="0"/>
              <a:t>UC </a:t>
            </a:r>
            <a:r>
              <a:rPr lang="en-GB" sz="2000" dirty="0"/>
              <a:t>roll out</a:t>
            </a:r>
          </a:p>
          <a:p>
            <a:pPr lvl="2">
              <a:lnSpc>
                <a:spcPct val="120000"/>
              </a:lnSpc>
            </a:pPr>
            <a:r>
              <a:rPr lang="en-GB" sz="2000" dirty="0"/>
              <a:t>Supported housing</a:t>
            </a:r>
          </a:p>
          <a:p>
            <a:pPr lvl="3">
              <a:lnSpc>
                <a:spcPct val="120000"/>
              </a:lnSpc>
            </a:pPr>
            <a:r>
              <a:rPr lang="en-GB" sz="2000" dirty="0"/>
              <a:t>Funding  </a:t>
            </a:r>
            <a:endParaRPr lang="en-GB" sz="2000" dirty="0" smtClean="0"/>
          </a:p>
          <a:p>
            <a:pPr lvl="3">
              <a:lnSpc>
                <a:spcPct val="120000"/>
              </a:lnSpc>
            </a:pPr>
            <a:r>
              <a:rPr lang="en-GB" sz="2000" dirty="0" smtClean="0"/>
              <a:t>Health </a:t>
            </a:r>
            <a:r>
              <a:rPr lang="en-GB" sz="2000" dirty="0"/>
              <a:t>and Safety and Care requirements  </a:t>
            </a:r>
          </a:p>
          <a:p>
            <a:pPr marL="0" lvl="2" indent="0">
              <a:buNone/>
            </a:pPr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28A6-C4E4-4CFC-A218-FE7F654EEE9E}" type="datetime6">
              <a:rPr lang="en-GB" smtClean="0"/>
              <a:t>April 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Regulator of Social Housing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C42C-F831-4E01-89B2-84821AEE61E2}" type="slidenum">
              <a:rPr lang="en-GB" smtClean="0"/>
              <a:t>6</a:t>
            </a:fld>
            <a:endParaRPr lang="en-GB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203852" y="1178831"/>
            <a:ext cx="5466768" cy="50020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27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9468D"/>
              </a:buClr>
              <a:buSzPct val="12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3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9468D"/>
              </a:buClr>
              <a:buSzPct val="12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90000" indent="-27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59468D"/>
              </a:buClr>
              <a:buSzPct val="125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lnSpc>
                <a:spcPct val="120000"/>
              </a:lnSpc>
            </a:pPr>
            <a:r>
              <a:rPr lang="en-GB" sz="2000" dirty="0" smtClean="0"/>
              <a:t>Economic Risks</a:t>
            </a:r>
          </a:p>
          <a:p>
            <a:pPr lvl="3">
              <a:lnSpc>
                <a:spcPct val="120000"/>
              </a:lnSpc>
            </a:pPr>
            <a:r>
              <a:rPr lang="en-GB" sz="2000" dirty="0" smtClean="0"/>
              <a:t>Benign economic environment – low interest rates, and house prices</a:t>
            </a:r>
          </a:p>
          <a:p>
            <a:pPr lvl="3">
              <a:lnSpc>
                <a:spcPct val="120000"/>
              </a:lnSpc>
            </a:pPr>
            <a:r>
              <a:rPr lang="en-GB" sz="2000" dirty="0" smtClean="0"/>
              <a:t>Robust stress testing</a:t>
            </a:r>
          </a:p>
          <a:p>
            <a:pPr lvl="2">
              <a:lnSpc>
                <a:spcPct val="120000"/>
              </a:lnSpc>
            </a:pPr>
            <a:r>
              <a:rPr lang="en-GB" sz="2000" dirty="0" smtClean="0"/>
              <a:t>Development Risk</a:t>
            </a:r>
          </a:p>
          <a:p>
            <a:pPr lvl="3">
              <a:lnSpc>
                <a:spcPct val="120000"/>
              </a:lnSpc>
            </a:pPr>
            <a:r>
              <a:rPr lang="en-GB" sz="2000" dirty="0" smtClean="0"/>
              <a:t>Increase in market sale and shared ownership</a:t>
            </a:r>
          </a:p>
          <a:p>
            <a:pPr lvl="3">
              <a:lnSpc>
                <a:spcPct val="120000"/>
              </a:lnSpc>
            </a:pPr>
            <a:r>
              <a:rPr lang="en-GB" sz="2000" dirty="0" smtClean="0"/>
              <a:t>Income from sales receipts &gt; income from grant or debt</a:t>
            </a:r>
          </a:p>
          <a:p>
            <a:pPr lvl="2">
              <a:lnSpc>
                <a:spcPct val="120000"/>
              </a:lnSpc>
            </a:pPr>
            <a:r>
              <a:rPr lang="en-GB" sz="2000" dirty="0" smtClean="0"/>
              <a:t>Debt - £24bn forecast over 5 years</a:t>
            </a:r>
          </a:p>
          <a:p>
            <a:pPr lvl="3">
              <a:lnSpc>
                <a:spcPct val="120000"/>
              </a:lnSpc>
            </a:pPr>
            <a:r>
              <a:rPr lang="en-GB" sz="2000" dirty="0" smtClean="0"/>
              <a:t>Interest rates</a:t>
            </a:r>
          </a:p>
          <a:p>
            <a:pPr marL="0" lvl="2" indent="0">
              <a:buNone/>
            </a:pPr>
            <a:endParaRPr lang="en-GB" dirty="0" smtClean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2444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052" y="1302187"/>
            <a:ext cx="11199600" cy="4914814"/>
          </a:xfrm>
        </p:spPr>
        <p:txBody>
          <a:bodyPr>
            <a:normAutofit/>
          </a:bodyPr>
          <a:lstStyle/>
          <a:p>
            <a:pPr lvl="2"/>
            <a:r>
              <a:rPr lang="en-GB" sz="2400" dirty="0" smtClean="0"/>
              <a:t>Rents </a:t>
            </a:r>
            <a:r>
              <a:rPr lang="en-GB" sz="2400" dirty="0"/>
              <a:t>is a matter on which the </a:t>
            </a:r>
            <a:r>
              <a:rPr lang="en-GB" sz="2400" dirty="0" err="1"/>
              <a:t>SoS</a:t>
            </a:r>
            <a:r>
              <a:rPr lang="en-GB" sz="2400" dirty="0"/>
              <a:t> can direct us and did so prior to the Welfare Reform and Work Act </a:t>
            </a:r>
            <a:r>
              <a:rPr lang="en-GB" sz="2400" dirty="0" smtClean="0"/>
              <a:t>2016</a:t>
            </a:r>
          </a:p>
          <a:p>
            <a:pPr lvl="2"/>
            <a:r>
              <a:rPr lang="en-GB" sz="2400" dirty="0"/>
              <a:t>New Rent Direction to implement the new policy of CPI+1% from 2020</a:t>
            </a:r>
          </a:p>
          <a:p>
            <a:pPr lvl="2">
              <a:lnSpc>
                <a:spcPct val="110000"/>
              </a:lnSpc>
            </a:pPr>
            <a:r>
              <a:rPr lang="en-GB" sz="2400" dirty="0" smtClean="0"/>
              <a:t>MHCLG consultation on direction, RSH consultation on standard</a:t>
            </a:r>
          </a:p>
          <a:p>
            <a:pPr lvl="2">
              <a:lnSpc>
                <a:spcPct val="110000"/>
              </a:lnSpc>
            </a:pPr>
            <a:r>
              <a:rPr lang="en-GB" sz="2400" dirty="0"/>
              <a:t>New standard with effect from April 2020</a:t>
            </a:r>
          </a:p>
          <a:p>
            <a:pPr lvl="2">
              <a:lnSpc>
                <a:spcPct val="110000"/>
              </a:lnSpc>
            </a:pPr>
            <a:r>
              <a:rPr lang="en-GB" sz="2400" dirty="0"/>
              <a:t>Supported housing consultation closed on 23 Jan – proposed</a:t>
            </a:r>
          </a:p>
          <a:p>
            <a:pPr marL="972900" lvl="3" indent="-342900">
              <a:buFont typeface="Arial" panose="020B0604020202020204" pitchFamily="34" charset="0"/>
              <a:buChar char="•"/>
            </a:pPr>
            <a:r>
              <a:rPr lang="en-GB" sz="2600" dirty="0"/>
              <a:t>sheltered and extra care rents would be regulated by RSH</a:t>
            </a:r>
          </a:p>
          <a:p>
            <a:pPr marL="972900" lvl="3" indent="-342900">
              <a:buFont typeface="Arial" panose="020B0604020202020204" pitchFamily="34" charset="0"/>
              <a:buChar char="•"/>
            </a:pPr>
            <a:r>
              <a:rPr lang="en-GB" sz="2600" dirty="0"/>
              <a:t>long term supported housing funded through the welfare system</a:t>
            </a:r>
          </a:p>
          <a:p>
            <a:pPr marL="972900" lvl="3" indent="-342900">
              <a:buFont typeface="Arial" panose="020B0604020202020204" pitchFamily="34" charset="0"/>
              <a:buChar char="•"/>
            </a:pPr>
            <a:r>
              <a:rPr lang="en-GB" sz="2400" dirty="0"/>
              <a:t>short term supported housing ring-fenced grant to LA to allocate</a:t>
            </a:r>
          </a:p>
          <a:p>
            <a:pPr marL="0" lvl="2" indent="0">
              <a:buNone/>
            </a:pPr>
            <a:endParaRPr lang="en-GB" sz="2400" dirty="0"/>
          </a:p>
          <a:p>
            <a:pPr lvl="2"/>
            <a:endParaRPr lang="en-GB" sz="2400" dirty="0" smtClean="0"/>
          </a:p>
          <a:p>
            <a:pPr marL="0" lvl="2" indent="0">
              <a:buNone/>
            </a:pPr>
            <a:endParaRPr lang="en-GB" sz="2000" dirty="0"/>
          </a:p>
          <a:p>
            <a:pPr lvl="2"/>
            <a:endParaRPr lang="en-GB" sz="2000" dirty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28A6-C4E4-4CFC-A218-FE7F654EEE9E}" type="datetime6">
              <a:rPr lang="en-GB" smtClean="0"/>
              <a:t>April 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Regulator of Social Housing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C42C-F831-4E01-89B2-84821AEE61E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32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Consumer regulation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20" y="1266092"/>
            <a:ext cx="11199600" cy="4914814"/>
          </a:xfrm>
        </p:spPr>
        <p:txBody>
          <a:bodyPr>
            <a:normAutofit fontScale="92500" lnSpcReduction="10000"/>
          </a:bodyPr>
          <a:lstStyle/>
          <a:p>
            <a:pPr marL="0" lvl="2" indent="0">
              <a:buNone/>
            </a:pPr>
            <a:r>
              <a:rPr lang="en-GB" sz="2400" dirty="0" smtClean="0"/>
              <a:t>The current position:</a:t>
            </a:r>
            <a:endParaRPr lang="en-GB" sz="2400" dirty="0"/>
          </a:p>
          <a:p>
            <a:pPr lvl="2"/>
            <a:r>
              <a:rPr lang="en-GB" sz="2400" dirty="0"/>
              <a:t>Materiality &amp; proportionality – regulator focuses on systemic issues</a:t>
            </a:r>
          </a:p>
          <a:p>
            <a:pPr lvl="2"/>
            <a:r>
              <a:rPr lang="en-GB" sz="2400" dirty="0"/>
              <a:t>Our role is </a:t>
            </a:r>
            <a:r>
              <a:rPr lang="en-GB" sz="2400" dirty="0" smtClean="0"/>
              <a:t>reactive</a:t>
            </a:r>
            <a:endParaRPr lang="en-GB" sz="2400" dirty="0"/>
          </a:p>
          <a:p>
            <a:pPr lvl="2"/>
            <a:r>
              <a:rPr lang="en-GB" sz="2400" dirty="0"/>
              <a:t>The regulator may only act:</a:t>
            </a:r>
          </a:p>
          <a:p>
            <a:pPr lvl="3"/>
            <a:r>
              <a:rPr lang="en-GB" sz="2200" dirty="0" smtClean="0">
                <a:latin typeface="Arial" charset="0"/>
                <a:cs typeface="Arial" charset="0"/>
              </a:rPr>
              <a:t>where </a:t>
            </a:r>
            <a:r>
              <a:rPr lang="en-GB" sz="2200" dirty="0">
                <a:latin typeface="Arial" charset="0"/>
                <a:cs typeface="Arial" charset="0"/>
              </a:rPr>
              <a:t>there has been a </a:t>
            </a:r>
            <a:r>
              <a:rPr lang="en-GB" sz="2200" b="1" dirty="0">
                <a:latin typeface="Arial" charset="0"/>
                <a:cs typeface="Arial" charset="0"/>
              </a:rPr>
              <a:t>breach of a standard </a:t>
            </a:r>
            <a:endParaRPr lang="en-GB" sz="2200" b="1" dirty="0" smtClean="0">
              <a:latin typeface="Arial" charset="0"/>
              <a:cs typeface="Arial" charset="0"/>
            </a:endParaRPr>
          </a:p>
          <a:p>
            <a:pPr lvl="3"/>
            <a:r>
              <a:rPr lang="en-GB" sz="2200" dirty="0" smtClean="0">
                <a:latin typeface="Arial" charset="0"/>
                <a:cs typeface="Arial" charset="0"/>
              </a:rPr>
              <a:t>which </a:t>
            </a:r>
            <a:r>
              <a:rPr lang="en-GB" sz="2200" dirty="0">
                <a:latin typeface="Arial" charset="0"/>
                <a:cs typeface="Arial" charset="0"/>
              </a:rPr>
              <a:t>has, or may, cause </a:t>
            </a:r>
            <a:r>
              <a:rPr lang="en-GB" sz="2200" b="1" dirty="0">
                <a:latin typeface="Arial" charset="0"/>
                <a:cs typeface="Arial" charset="0"/>
              </a:rPr>
              <a:t>serious detriment </a:t>
            </a:r>
            <a:r>
              <a:rPr lang="en-GB" sz="2200" dirty="0">
                <a:latin typeface="Arial" charset="0"/>
                <a:cs typeface="Arial" charset="0"/>
              </a:rPr>
              <a:t>(serious harm) to tenants or potential </a:t>
            </a:r>
            <a:r>
              <a:rPr lang="en-GB" sz="2200" dirty="0" smtClean="0">
                <a:latin typeface="Arial" charset="0"/>
                <a:cs typeface="Arial" charset="0"/>
              </a:rPr>
              <a:t>tenants</a:t>
            </a:r>
          </a:p>
          <a:p>
            <a:pPr lvl="2"/>
            <a:r>
              <a:rPr lang="en-GB" sz="2400" dirty="0"/>
              <a:t>Regulatory Notices and impacts on governance </a:t>
            </a:r>
            <a:r>
              <a:rPr lang="en-GB" sz="2400" dirty="0" smtClean="0"/>
              <a:t>judgements</a:t>
            </a:r>
          </a:p>
          <a:p>
            <a:pPr lvl="2"/>
            <a:r>
              <a:rPr lang="en-GB" sz="2400" dirty="0" smtClean="0"/>
              <a:t>A </a:t>
            </a:r>
            <a:r>
              <a:rPr lang="en-GB" sz="2400" dirty="0"/>
              <a:t>strong grip on compliance is a fundamental board </a:t>
            </a:r>
            <a:r>
              <a:rPr lang="en-GB" sz="2400" dirty="0" smtClean="0"/>
              <a:t>responsibility – response post-Grenfell</a:t>
            </a:r>
            <a:endParaRPr lang="en-GB" sz="2400" dirty="0"/>
          </a:p>
          <a:p>
            <a:pPr lvl="2"/>
            <a:r>
              <a:rPr lang="en-GB" sz="2400" dirty="0"/>
              <a:t>The importance of effective internal controls and board </a:t>
            </a:r>
            <a:r>
              <a:rPr lang="en-GB" sz="2400" dirty="0" smtClean="0"/>
              <a:t>oversight </a:t>
            </a:r>
          </a:p>
          <a:p>
            <a:pPr lvl="2"/>
            <a:r>
              <a:rPr lang="en-GB" sz="2400" dirty="0" smtClean="0"/>
              <a:t>Where </a:t>
            </a:r>
            <a:r>
              <a:rPr lang="en-GB" sz="2400" dirty="0"/>
              <a:t>a problem comes to light, it is essential that effective action is taken</a:t>
            </a:r>
          </a:p>
          <a:p>
            <a:pPr lvl="2"/>
            <a:r>
              <a:rPr lang="en-GB" sz="2400" dirty="0"/>
              <a:t>Transparency with the regulator is essential if a </a:t>
            </a:r>
            <a:r>
              <a:rPr lang="en-GB" sz="2400" dirty="0" smtClean="0"/>
              <a:t>provider </a:t>
            </a:r>
            <a:r>
              <a:rPr lang="en-GB" sz="2400" dirty="0"/>
              <a:t>suspects a </a:t>
            </a:r>
            <a:r>
              <a:rPr lang="en-GB" sz="2400" dirty="0" smtClean="0"/>
              <a:t>breach</a:t>
            </a:r>
          </a:p>
          <a:p>
            <a:pPr lvl="2"/>
            <a:r>
              <a:rPr lang="en-GB" sz="2400" dirty="0" smtClean="0"/>
              <a:t>Role of board – regulation a backstop</a:t>
            </a:r>
            <a:endParaRPr lang="en-GB" sz="2400" dirty="0"/>
          </a:p>
          <a:p>
            <a:pPr lvl="2"/>
            <a:endParaRPr lang="en-GB" sz="2400" dirty="0"/>
          </a:p>
          <a:p>
            <a:pPr lvl="2"/>
            <a:endParaRPr lang="en-GB" sz="2000" dirty="0"/>
          </a:p>
          <a:p>
            <a:pPr lvl="2"/>
            <a:endParaRPr lang="en-GB" sz="2000" dirty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28A6-C4E4-4CFC-A218-FE7F654EEE9E}" type="datetime6">
              <a:rPr lang="en-GB" smtClean="0"/>
              <a:t>April 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Regulator of Social Housing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C42C-F831-4E01-89B2-84821AEE61E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77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Value for Money Standard changes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776" y="1605965"/>
            <a:ext cx="7382891" cy="4989388"/>
          </a:xfrm>
        </p:spPr>
        <p:txBody>
          <a:bodyPr>
            <a:normAutofit/>
          </a:bodyPr>
          <a:lstStyle/>
          <a:p>
            <a:pPr lvl="2"/>
            <a:r>
              <a:rPr lang="en-GB" sz="2800" dirty="0" smtClean="0"/>
              <a:t>New standard, </a:t>
            </a:r>
            <a:r>
              <a:rPr lang="en-GB" sz="2800" dirty="0" smtClean="0">
                <a:latin typeface="Arial" charset="0"/>
                <a:cs typeface="Arial" charset="0"/>
              </a:rPr>
              <a:t>Code </a:t>
            </a:r>
            <a:r>
              <a:rPr lang="en-GB" sz="2800" dirty="0">
                <a:latin typeface="Arial" charset="0"/>
                <a:cs typeface="Arial" charset="0"/>
              </a:rPr>
              <a:t>of Practice, suite of standard </a:t>
            </a:r>
            <a:r>
              <a:rPr lang="en-GB" sz="2800" dirty="0" smtClean="0">
                <a:latin typeface="Arial" charset="0"/>
                <a:cs typeface="Arial" charset="0"/>
              </a:rPr>
              <a:t>metrics enforced since </a:t>
            </a:r>
            <a:r>
              <a:rPr lang="en-GB" sz="2800" b="1" dirty="0" smtClean="0">
                <a:latin typeface="Arial" charset="0"/>
                <a:cs typeface="Arial" charset="0"/>
              </a:rPr>
              <a:t>1 April 2018</a:t>
            </a:r>
            <a:endParaRPr lang="en-GB" sz="2800" b="1" dirty="0"/>
          </a:p>
          <a:p>
            <a:pPr lvl="2"/>
            <a:r>
              <a:rPr lang="en-GB" sz="2800" dirty="0">
                <a:latin typeface="Arial" charset="0"/>
                <a:cs typeface="Arial" charset="0"/>
              </a:rPr>
              <a:t>Providers’ own strategic objectives; articulate strategy for delivering homes that meet a range of needs; and Board agreed approach to achieving value for money</a:t>
            </a:r>
            <a:endParaRPr lang="en-GB" sz="2800" dirty="0"/>
          </a:p>
          <a:p>
            <a:pPr lvl="2"/>
            <a:r>
              <a:rPr lang="en-GB" sz="2800" dirty="0"/>
              <a:t>Set own metrics and report against</a:t>
            </a:r>
          </a:p>
          <a:p>
            <a:pPr lvl="2"/>
            <a:r>
              <a:rPr lang="en-GB" sz="2800" dirty="0"/>
              <a:t>D</a:t>
            </a:r>
            <a:r>
              <a:rPr lang="en-GB" sz="2800" dirty="0" smtClean="0"/>
              <a:t>efined </a:t>
            </a:r>
            <a:r>
              <a:rPr lang="en-GB" sz="2800" dirty="0"/>
              <a:t>set of metrics – transparency</a:t>
            </a:r>
          </a:p>
          <a:p>
            <a:pPr>
              <a:spcAft>
                <a:spcPts val="0"/>
              </a:spcAft>
            </a:pPr>
            <a:endParaRPr lang="en-GB" dirty="0" smtClean="0">
              <a:solidFill>
                <a:srgbClr val="1F497D"/>
              </a:solidFill>
              <a:latin typeface="Arial"/>
              <a:ea typeface="Calibri"/>
            </a:endParaRPr>
          </a:p>
          <a:p>
            <a:pPr>
              <a:spcAft>
                <a:spcPts val="0"/>
              </a:spcAft>
            </a:pPr>
            <a:endParaRPr lang="en-GB" dirty="0">
              <a:latin typeface="Arial"/>
              <a:ea typeface="Calibri"/>
            </a:endParaRP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189C-A7ED-4703-B8AA-B726CCDFE0A4}" type="datetime6">
              <a:rPr lang="en-GB" smtClean="0">
                <a:solidFill>
                  <a:prstClr val="black"/>
                </a:solidFill>
              </a:rPr>
              <a:t>April 18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/>
                </a:solidFill>
              </a:rPr>
              <a:t>Regulator of Social Housing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DE3AD-81DD-477C-B05F-9B8B1DADB4A3}" type="slidenum">
              <a:rPr lang="en-GB" smtClean="0">
                <a:solidFill>
                  <a:prstClr val="black"/>
                </a:solidFill>
              </a:rPr>
              <a:pPr/>
              <a:t>9</a:t>
            </a:fld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50" y="2132856"/>
            <a:ext cx="3370404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663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SH PowerPoint template (widescreen)">
  <a:themeElements>
    <a:clrScheme name="Regulator of Social Housing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9468D"/>
      </a:accent1>
      <a:accent2>
        <a:srgbClr val="008A89"/>
      </a:accent2>
      <a:accent3>
        <a:srgbClr val="FCBE37"/>
      </a:accent3>
      <a:accent4>
        <a:srgbClr val="AECFE6"/>
      </a:accent4>
      <a:accent5>
        <a:srgbClr val="97D88A"/>
      </a:accent5>
      <a:accent6>
        <a:srgbClr val="4097DB"/>
      </a:accent6>
      <a:hlink>
        <a:srgbClr val="4097DB"/>
      </a:hlink>
      <a:folHlink>
        <a:srgbClr val="59468D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gulator of Social Housing PowerPoint template (widescreen).potx" id="{032665B9-2AA9-48A4-A63B-AC72C52C087A}" vid="{24573DB7-5324-46EF-A89E-FEEF766E7C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RSH PowerPoint template (widescreen)</Template>
  <TotalTime>1013</TotalTime>
  <Words>847</Words>
  <Application>Microsoft Office PowerPoint</Application>
  <PresentationFormat>Custom</PresentationFormat>
  <Paragraphs>193</Paragraphs>
  <Slides>16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RSH PowerPoint template (widescreen)</vt:lpstr>
      <vt:lpstr>Regulation: where are we going?</vt:lpstr>
      <vt:lpstr>Outline</vt:lpstr>
      <vt:lpstr>Recent movements</vt:lpstr>
      <vt:lpstr>Forthcoming </vt:lpstr>
      <vt:lpstr>Regulation</vt:lpstr>
      <vt:lpstr>Sector Risk Profile </vt:lpstr>
      <vt:lpstr>Rents</vt:lpstr>
      <vt:lpstr>Consumer regulation</vt:lpstr>
      <vt:lpstr>Value for Money Standard changes</vt:lpstr>
      <vt:lpstr>Metrics</vt:lpstr>
      <vt:lpstr>(De)-regulation</vt:lpstr>
      <vt:lpstr>Providers </vt:lpstr>
      <vt:lpstr>Regulation of smaller providers</vt:lpstr>
      <vt:lpstr>When we may seek to engage further – Assurance sought</vt:lpstr>
      <vt:lpstr>Last 6 months – common problems that have emerged more than once</vt:lpstr>
      <vt:lpstr>PowerPoint Presentation</vt:lpstr>
    </vt:vector>
  </TitlesOfParts>
  <Manager>Regulator of Social Housing</Manager>
  <Company>HCA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 – type title here</dc:title>
  <dc:subject>[Subtitle or description]</dc:subject>
  <dc:creator>Fatima Mangerah</dc:creator>
  <cp:keywords>[Key words separated by commas]</cp:keywords>
  <cp:lastModifiedBy>Steve</cp:lastModifiedBy>
  <cp:revision>109</cp:revision>
  <cp:lastPrinted>2018-04-12T09:45:27Z</cp:lastPrinted>
  <dcterms:created xsi:type="dcterms:W3CDTF">2018-01-03T23:52:41Z</dcterms:created>
  <dcterms:modified xsi:type="dcterms:W3CDTF">2018-04-18T16:15:50Z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89621249-ebc2-46e3-b268-5f955f7daae5</vt:lpwstr>
  </property>
  <property fmtid="{D5CDD505-2E9C-101B-9397-08002B2CF9AE}" pid="3" name="HCAGPMS">
    <vt:lpwstr>OFFICIAL</vt:lpwstr>
  </property>
</Properties>
</file>