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256" r:id="rId3"/>
    <p:sldId id="267" r:id="rId4"/>
    <p:sldId id="328" r:id="rId5"/>
    <p:sldId id="343" r:id="rId6"/>
    <p:sldId id="356" r:id="rId7"/>
    <p:sldId id="329" r:id="rId8"/>
    <p:sldId id="350" r:id="rId9"/>
    <p:sldId id="357" r:id="rId10"/>
    <p:sldId id="347" r:id="rId11"/>
    <p:sldId id="352" r:id="rId12"/>
    <p:sldId id="353" r:id="rId13"/>
    <p:sldId id="339" r:id="rId14"/>
    <p:sldId id="349" r:id="rId15"/>
    <p:sldId id="330" r:id="rId16"/>
    <p:sldId id="262" r:id="rId17"/>
    <p:sldId id="346" r:id="rId18"/>
    <p:sldId id="354" r:id="rId19"/>
    <p:sldId id="358" r:id="rId20"/>
    <p:sldId id="338" r:id="rId21"/>
    <p:sldId id="348" r:id="rId22"/>
    <p:sldId id="351" r:id="rId23"/>
    <p:sldId id="333" r:id="rId24"/>
    <p:sldId id="273" r:id="rId25"/>
    <p:sldId id="335" r:id="rId26"/>
    <p:sldId id="342" r:id="rId27"/>
    <p:sldId id="334" r:id="rId28"/>
    <p:sldId id="325" r:id="rId29"/>
    <p:sldId id="344" r:id="rId30"/>
    <p:sldId id="289" r:id="rId31"/>
    <p:sldId id="355" r:id="rId32"/>
    <p:sldId id="345" r:id="rId33"/>
    <p:sldId id="260" r:id="rId34"/>
  </p:sldIdLst>
  <p:sldSz cx="9144000" cy="5143500" type="screen16x9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46" autoAdjust="0"/>
    <p:restoredTop sz="94678" autoAdjust="0"/>
  </p:normalViewPr>
  <p:slideViewPr>
    <p:cSldViewPr snapToObjects="1">
      <p:cViewPr>
        <p:scale>
          <a:sx n="102" d="100"/>
          <a:sy n="102" d="100"/>
        </p:scale>
        <p:origin x="-552" y="-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42" d="100"/>
          <a:sy n="142" d="100"/>
        </p:scale>
        <p:origin x="6134" y="10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5263" tIns="47632" rIns="95263" bIns="4763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412"/>
          </a:xfrm>
          <a:prstGeom prst="rect">
            <a:avLst/>
          </a:prstGeom>
        </p:spPr>
        <p:txBody>
          <a:bodyPr vert="horz" lIns="95263" tIns="47632" rIns="95263" bIns="47632" rtlCol="0"/>
          <a:lstStyle>
            <a:lvl1pPr algn="r">
              <a:defRPr sz="1300"/>
            </a:lvl1pPr>
          </a:lstStyle>
          <a:p>
            <a:fld id="{3D34CFCF-63DB-034C-94D5-AAEDBAFC16FF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5263" tIns="47632" rIns="95263" bIns="4763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0"/>
            <a:ext cx="2945660" cy="496412"/>
          </a:xfrm>
          <a:prstGeom prst="rect">
            <a:avLst/>
          </a:prstGeom>
        </p:spPr>
        <p:txBody>
          <a:bodyPr vert="horz" lIns="95263" tIns="47632" rIns="95263" bIns="47632" rtlCol="0" anchor="b"/>
          <a:lstStyle>
            <a:lvl1pPr algn="r">
              <a:defRPr sz="1300"/>
            </a:lvl1pPr>
          </a:lstStyle>
          <a:p>
            <a:fld id="{235525AA-D92C-424B-8472-BB3BE3968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008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5263" tIns="47632" rIns="95263" bIns="4763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412"/>
          </a:xfrm>
          <a:prstGeom prst="rect">
            <a:avLst/>
          </a:prstGeom>
        </p:spPr>
        <p:txBody>
          <a:bodyPr vert="horz" lIns="95263" tIns="47632" rIns="95263" bIns="47632" rtlCol="0"/>
          <a:lstStyle>
            <a:lvl1pPr algn="r">
              <a:defRPr sz="1300"/>
            </a:lvl1pPr>
          </a:lstStyle>
          <a:p>
            <a:fld id="{426E6BA0-FD2F-D74F-8115-10BACD0FCA41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63" tIns="47632" rIns="95263" bIns="476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5263" tIns="47632" rIns="95263" bIns="47632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5263" tIns="47632" rIns="95263" bIns="4763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0"/>
            <a:ext cx="2945660" cy="496412"/>
          </a:xfrm>
          <a:prstGeom prst="rect">
            <a:avLst/>
          </a:prstGeom>
        </p:spPr>
        <p:txBody>
          <a:bodyPr vert="horz" lIns="95263" tIns="47632" rIns="95263" bIns="47632" rtlCol="0" anchor="b"/>
          <a:lstStyle>
            <a:lvl1pPr algn="r">
              <a:defRPr sz="1300"/>
            </a:lvl1pPr>
          </a:lstStyle>
          <a:p>
            <a:fld id="{7D2A915F-C458-FD47-99D4-476D9CD94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57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A915F-C458-FD47-99D4-476D9CD944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7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A915F-C458-FD47-99D4-476D9CD944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00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tr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 entrance-1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932" y="3054062"/>
            <a:ext cx="6422136" cy="1965960"/>
          </a:xfrm>
          <a:prstGeom prst="rect">
            <a:avLst/>
          </a:prstGeom>
        </p:spPr>
      </p:pic>
      <p:pic>
        <p:nvPicPr>
          <p:cNvPr id="12" name="Picture 11" descr="entrance-loop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568" y="1275605"/>
            <a:ext cx="3812232" cy="295232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5605"/>
            <a:ext cx="3812232" cy="295232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55576" y="987574"/>
            <a:ext cx="7632848" cy="0"/>
          </a:xfrm>
          <a:prstGeom prst="line">
            <a:avLst/>
          </a:prstGeom>
          <a:ln w="12700" cmpd="sng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 small-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427322"/>
            <a:ext cx="682752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915989"/>
            <a:ext cx="7775575" cy="359618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Subheading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55576" y="1347614"/>
            <a:ext cx="7632848" cy="0"/>
          </a:xfrm>
          <a:prstGeom prst="line">
            <a:avLst/>
          </a:prstGeom>
          <a:ln w="12700" cmpd="sng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 small-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427322"/>
            <a:ext cx="682752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55576" y="987574"/>
            <a:ext cx="7632848" cy="0"/>
          </a:xfrm>
          <a:prstGeom prst="line">
            <a:avLst/>
          </a:prstGeom>
          <a:ln w="12700" cmpd="sng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 small-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427322"/>
            <a:ext cx="682752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84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709" y="2745949"/>
            <a:ext cx="9141291" cy="2397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 contact blue-1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420" y="923574"/>
            <a:ext cx="5471160" cy="1024128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83568" y="3059314"/>
            <a:ext cx="38164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/>
                </a:solidFill>
              </a:rPr>
              <a:t>Hillier Consulting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3568" y="3594843"/>
            <a:ext cx="3456384" cy="1113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500" dirty="0">
                <a:solidFill>
                  <a:schemeClr val="accent2"/>
                </a:solidFill>
              </a:rPr>
              <a:t>Communications and corporate affairs strategy, crisis communications, PR, media relations, marketing and reputation management.</a:t>
            </a:r>
          </a:p>
        </p:txBody>
      </p:sp>
      <p:pic>
        <p:nvPicPr>
          <p:cNvPr id="7" name="Picture 6" descr="contact details-15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604" y="3145199"/>
            <a:ext cx="2209800" cy="1563624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0" y="5053500"/>
            <a:ext cx="9144000" cy="90000"/>
            <a:chOff x="0" y="5053500"/>
            <a:chExt cx="9144000" cy="90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5053500"/>
              <a:ext cx="1523880" cy="9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523880" y="5053500"/>
              <a:ext cx="1523880" cy="9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3047760" y="5053500"/>
              <a:ext cx="1523880" cy="9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571640" y="5053500"/>
              <a:ext cx="1523880" cy="9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095520" y="5053500"/>
              <a:ext cx="1523880" cy="9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619399" y="5053500"/>
              <a:ext cx="1524601" cy="9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53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931790"/>
            <a:ext cx="7632848" cy="792088"/>
          </a:xfrm>
        </p:spPr>
        <p:txBody>
          <a:bodyPr anchor="t" anchorCtr="0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751684"/>
            <a:ext cx="7632848" cy="476250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55576" y="2715766"/>
            <a:ext cx="7632848" cy="0"/>
          </a:xfrm>
          <a:prstGeom prst="line">
            <a:avLst/>
          </a:prstGeom>
          <a:ln w="285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 entrance-1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420" y="923574"/>
            <a:ext cx="5471160" cy="102412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32138" y="4515966"/>
            <a:ext cx="2879725" cy="288577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Date if required</a:t>
            </a:r>
          </a:p>
        </p:txBody>
      </p:sp>
    </p:spTree>
    <p:extLst>
      <p:ext uri="{BB962C8B-B14F-4D97-AF65-F5344CB8AC3E}">
        <p14:creationId xmlns:p14="http://schemas.microsoft.com/office/powerpoint/2010/main" val="2639978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logo small-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427322"/>
            <a:ext cx="682752" cy="310896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915989"/>
            <a:ext cx="7775575" cy="359618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Subheading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55576" y="1347614"/>
            <a:ext cx="7632848" cy="0"/>
          </a:xfrm>
          <a:prstGeom prst="line">
            <a:avLst/>
          </a:prstGeom>
          <a:ln w="12700" cmpd="sng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5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75605"/>
            <a:ext cx="7776864" cy="29523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 descr="logo small-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427322"/>
            <a:ext cx="682752" cy="310896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755576" y="987574"/>
            <a:ext cx="7632848" cy="0"/>
          </a:xfrm>
          <a:prstGeom prst="line">
            <a:avLst/>
          </a:prstGeom>
          <a:ln w="12700" cmpd="sng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8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576" y="1851670"/>
            <a:ext cx="7632848" cy="773599"/>
          </a:xfrm>
        </p:spPr>
        <p:txBody>
          <a:bodyPr wrap="square" anchor="t">
            <a:noAutofit/>
          </a:bodyPr>
          <a:lstStyle>
            <a:lvl1pPr algn="ctr">
              <a:defRPr sz="4000" b="0" cap="none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5" y="2643758"/>
            <a:ext cx="7632849" cy="400110"/>
          </a:xfrm>
        </p:spPr>
        <p:txBody>
          <a:bodyPr wrap="square" anchor="t" anchorCtr="0">
            <a:spAutoFit/>
          </a:bodyPr>
          <a:lstStyle>
            <a:lvl1pPr marL="0" indent="0" algn="ctr">
              <a:buNone/>
              <a:defRPr sz="2000" b="1">
                <a:solidFill>
                  <a:srgbClr val="00224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logo small-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427322"/>
            <a:ext cx="682752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576" y="1851670"/>
            <a:ext cx="7632848" cy="773599"/>
          </a:xfrm>
        </p:spPr>
        <p:txBody>
          <a:bodyPr wrap="square" anchor="t">
            <a:noAutofit/>
          </a:bodyPr>
          <a:lstStyle>
            <a:lvl1pPr algn="ctr">
              <a:defRPr sz="4000" b="0" cap="none">
                <a:solidFill>
                  <a:srgbClr val="00224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5" y="2643758"/>
            <a:ext cx="7632849" cy="400110"/>
          </a:xfrm>
        </p:spPr>
        <p:txBody>
          <a:bodyPr wrap="square" anchor="t" anchorCtr="0">
            <a:spAutoFit/>
          </a:bodyPr>
          <a:lstStyle>
            <a:lvl1pPr marL="0" indent="0" algn="ctr">
              <a:buNone/>
              <a:defRPr sz="2000" b="1">
                <a:solidFill>
                  <a:srgbClr val="00224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logo small-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427322"/>
            <a:ext cx="682752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0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576" y="1851670"/>
            <a:ext cx="7632848" cy="773599"/>
          </a:xfrm>
        </p:spPr>
        <p:txBody>
          <a:bodyPr wrap="square" anchor="t">
            <a:noAutofit/>
          </a:bodyPr>
          <a:lstStyle>
            <a:lvl1pPr algn="ctr">
              <a:defRPr sz="4000" b="0" cap="none">
                <a:solidFill>
                  <a:srgbClr val="00224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5" y="2643758"/>
            <a:ext cx="7632849" cy="400110"/>
          </a:xfrm>
        </p:spPr>
        <p:txBody>
          <a:bodyPr wrap="square" anchor="t" anchorCtr="0">
            <a:spAutoFit/>
          </a:bodyPr>
          <a:lstStyle>
            <a:lvl1pPr marL="0" indent="0" algn="ctr">
              <a:buNone/>
              <a:defRPr sz="2000" b="1">
                <a:solidFill>
                  <a:srgbClr val="00224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logo small-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427322"/>
            <a:ext cx="682752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576" y="1851670"/>
            <a:ext cx="7632848" cy="773599"/>
          </a:xfrm>
        </p:spPr>
        <p:txBody>
          <a:bodyPr wrap="square" anchor="t">
            <a:noAutofit/>
          </a:bodyPr>
          <a:lstStyle>
            <a:lvl1pPr algn="ctr">
              <a:defRPr sz="4000" b="0" cap="none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5" y="2643758"/>
            <a:ext cx="7632849" cy="400110"/>
          </a:xfrm>
        </p:spPr>
        <p:txBody>
          <a:bodyPr wrap="square" anchor="t" anchorCtr="0">
            <a:sp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logo small-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427322"/>
            <a:ext cx="682752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6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s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3568" y="915566"/>
            <a:ext cx="3813820" cy="36004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0">
                <a:solidFill>
                  <a:srgbClr val="5482A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915566"/>
            <a:ext cx="3815406" cy="36004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0">
                <a:solidFill>
                  <a:srgbClr val="5482A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Subheading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568" y="1631156"/>
            <a:ext cx="3813820" cy="259677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3815406" cy="259677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5576" y="1347614"/>
            <a:ext cx="7632848" cy="0"/>
          </a:xfrm>
          <a:prstGeom prst="line">
            <a:avLst/>
          </a:prstGeom>
          <a:ln w="12700" cmpd="sng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 small-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384" y="4427322"/>
            <a:ext cx="682752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9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568" y="411510"/>
            <a:ext cx="777686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1635645"/>
            <a:ext cx="7776864" cy="2592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5053500"/>
            <a:ext cx="9144000" cy="90000"/>
            <a:chOff x="0" y="5053500"/>
            <a:chExt cx="9144000" cy="90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5053500"/>
              <a:ext cx="1523880" cy="9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523880" y="5053500"/>
              <a:ext cx="1523880" cy="9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3047760" y="5053500"/>
              <a:ext cx="1523880" cy="9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571640" y="5053500"/>
              <a:ext cx="1523880" cy="9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6095520" y="5053500"/>
              <a:ext cx="1523880" cy="9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619399" y="5053500"/>
              <a:ext cx="1524601" cy="9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789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62" r:id="rId4"/>
    <p:sldLayoutId id="2147483651" r:id="rId5"/>
    <p:sldLayoutId id="2147483659" r:id="rId6"/>
    <p:sldLayoutId id="2147483660" r:id="rId7"/>
    <p:sldLayoutId id="2147483661" r:id="rId8"/>
    <p:sldLayoutId id="2147483653" r:id="rId9"/>
    <p:sldLayoutId id="2147483652" r:id="rId10"/>
    <p:sldLayoutId id="2147483654" r:id="rId11"/>
    <p:sldLayoutId id="2147483663" r:id="rId12"/>
    <p:sldLayoutId id="2147483655" r:id="rId13"/>
    <p:sldLayoutId id="214748365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3"/>
        </a:buClr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7800" indent="-177800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3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256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3"/>
        </a:buClr>
        <a:buFont typeface="Lucida Grande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76213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3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20725" indent="-184150" algn="l" defTabSz="4572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3"/>
        </a:buClr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8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golden thread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Your story must have depth and authenticity. </a:t>
            </a:r>
            <a:r>
              <a:rPr lang="en-GB" dirty="0" err="1"/>
              <a:t>Instill</a:t>
            </a:r>
            <a:r>
              <a:rPr lang="en-GB" dirty="0"/>
              <a:t> and nurture a shared sense of purpose throughout your organisation.</a:t>
            </a:r>
          </a:p>
          <a:p>
            <a:r>
              <a:rPr lang="en-GB" dirty="0"/>
              <a:t>Reflect your mission, values and vision in everything you do.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Lead by conspicuous 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Inspire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Engage with your internal audiences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 an HR responsibility – a communications and leadership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strong culture mitigates reputational risk and adds value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9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72DD49-5F05-4FAA-8C52-938149DC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Epitomise your brand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BE3EB4F-1FD5-468A-AE28-1B8943F68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1275606"/>
            <a:ext cx="5040560" cy="2833015"/>
          </a:xfrm>
        </p:spPr>
      </p:pic>
    </p:spTree>
    <p:extLst>
      <p:ext uri="{BB962C8B-B14F-4D97-AF65-F5344CB8AC3E}">
        <p14:creationId xmlns:p14="http://schemas.microsoft.com/office/powerpoint/2010/main" val="15475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9FE75-4B3F-439A-A891-FC271AC27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 positive about your brand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F6F2AB7-B9E2-410A-9F73-9D5E735C8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515" y="1276350"/>
            <a:ext cx="6856971" cy="2951163"/>
          </a:xfrm>
        </p:spPr>
      </p:pic>
    </p:spTree>
    <p:extLst>
      <p:ext uri="{BB962C8B-B14F-4D97-AF65-F5344CB8AC3E}">
        <p14:creationId xmlns:p14="http://schemas.microsoft.com/office/powerpoint/2010/main" val="186426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Don’t let others decide who you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Control your corporate narrative – write your own story.</a:t>
            </a:r>
          </a:p>
          <a:p>
            <a:r>
              <a:rPr lang="en-GB" dirty="0"/>
              <a:t>Messaging should: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 planned and proactive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Reinforce values, mission and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 coordinated and consistent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 tailored for multiple platforms and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 distinctive</a:t>
            </a:r>
          </a:p>
        </p:txBody>
      </p:sp>
    </p:spTree>
    <p:extLst>
      <p:ext uri="{BB962C8B-B14F-4D97-AF65-F5344CB8AC3E}">
        <p14:creationId xmlns:p14="http://schemas.microsoft.com/office/powerpoint/2010/main" val="1106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Tell an engaging story - be interesting!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Engage with your audiences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Make the story directly relevant to each particular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 interesting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 innovative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strong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Continuously reinforcing values, mission and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 the story over time</a:t>
            </a:r>
          </a:p>
        </p:txBody>
      </p:sp>
    </p:spTree>
    <p:extLst>
      <p:ext uri="{BB962C8B-B14F-4D97-AF65-F5344CB8AC3E}">
        <p14:creationId xmlns:p14="http://schemas.microsoft.com/office/powerpoint/2010/main" val="18604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immediacy and reach of online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GB" dirty="0"/>
              <a:t>Use original words and content </a:t>
            </a:r>
          </a:p>
          <a:p>
            <a:pPr marL="0" lvl="1" indent="0">
              <a:buNone/>
            </a:pP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Tailor to specific stakeholder groups/audiences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Use audience-specific platforms/channels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Use appropriate language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Content is king – use photography, illustrations, infographics, audio, video</a:t>
            </a:r>
          </a:p>
        </p:txBody>
      </p:sp>
    </p:spTree>
    <p:extLst>
      <p:ext uri="{BB962C8B-B14F-4D97-AF65-F5344CB8AC3E}">
        <p14:creationId xmlns:p14="http://schemas.microsoft.com/office/powerpoint/2010/main" val="36340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190"/>
          <p:cNvGrpSpPr/>
          <p:nvPr/>
        </p:nvGrpSpPr>
        <p:grpSpPr>
          <a:xfrm>
            <a:off x="2221440" y="1220258"/>
            <a:ext cx="4578351" cy="3007676"/>
            <a:chOff x="2221440" y="1220258"/>
            <a:chExt cx="4578351" cy="3007676"/>
          </a:xfrm>
        </p:grpSpPr>
        <p:grpSp>
          <p:nvGrpSpPr>
            <p:cNvPr id="182" name="Group 181"/>
            <p:cNvGrpSpPr/>
            <p:nvPr/>
          </p:nvGrpSpPr>
          <p:grpSpPr>
            <a:xfrm>
              <a:off x="2823598" y="1516693"/>
              <a:ext cx="3479729" cy="2711241"/>
              <a:chOff x="2823598" y="1516693"/>
              <a:chExt cx="3479729" cy="2711241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flipV="1">
                <a:off x="3419872" y="3661156"/>
                <a:ext cx="261901" cy="278746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3131840" y="2787774"/>
                <a:ext cx="542405" cy="5160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3681275" y="2209733"/>
                <a:ext cx="258058" cy="367412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2823598" y="3329326"/>
                <a:ext cx="856812" cy="185967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3672630" y="1516693"/>
                <a:ext cx="611934" cy="357794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3674346" y="2034587"/>
                <a:ext cx="647207" cy="1005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>
                <a:off x="2848156" y="2238042"/>
                <a:ext cx="209605" cy="332937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4573943" y="1723144"/>
                <a:ext cx="0" cy="131056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4573943" y="2485144"/>
                <a:ext cx="0" cy="131056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>
                <a:endCxn id="79" idx="0"/>
              </p:cNvCxnSpPr>
              <p:nvPr/>
            </p:nvCxnSpPr>
            <p:spPr>
              <a:xfrm>
                <a:off x="4571073" y="4007568"/>
                <a:ext cx="416" cy="220366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H="1" flipV="1">
                <a:off x="5469711" y="3661156"/>
                <a:ext cx="247837" cy="331589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H="1">
                <a:off x="5467354" y="2787774"/>
                <a:ext cx="542405" cy="5160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H="1">
                <a:off x="5212150" y="2209733"/>
                <a:ext cx="258058" cy="367412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flipH="1" flipV="1">
                <a:off x="5471073" y="3329327"/>
                <a:ext cx="809829" cy="248330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H="1" flipV="1">
                <a:off x="4866919" y="1516693"/>
                <a:ext cx="611934" cy="357794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H="1" flipV="1">
                <a:off x="4829930" y="2034587"/>
                <a:ext cx="647207" cy="1005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6038759" y="2169325"/>
                <a:ext cx="264568" cy="401654"/>
              </a:xfrm>
              <a:prstGeom prst="line">
                <a:avLst/>
              </a:prstGeom>
              <a:ln w="12700" cmpd="sng">
                <a:prstDash val="dot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2">
              <a:alphaModFix amt="69000"/>
            </a:blip>
            <a:stretch>
              <a:fillRect/>
            </a:stretch>
          </p:blipFill>
          <p:spPr>
            <a:xfrm>
              <a:off x="4941358" y="1220258"/>
              <a:ext cx="1858433" cy="2131732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2">
              <a:alphaModFix amt="69000"/>
            </a:blip>
            <a:stretch>
              <a:fillRect/>
            </a:stretch>
          </p:blipFill>
          <p:spPr>
            <a:xfrm flipH="1">
              <a:off x="2221440" y="1220258"/>
              <a:ext cx="1969559" cy="213173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your online and social media presence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7504" y="4788486"/>
            <a:ext cx="132864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dirty="0"/>
              <a:t>© Ah! Hillier Consulting 2018</a:t>
            </a:r>
            <a:endParaRPr lang="en-US" sz="700" dirty="0"/>
          </a:p>
        </p:txBody>
      </p:sp>
      <p:grpSp>
        <p:nvGrpSpPr>
          <p:cNvPr id="6" name="Group 5"/>
          <p:cNvGrpSpPr/>
          <p:nvPr/>
        </p:nvGrpSpPr>
        <p:grpSpPr>
          <a:xfrm>
            <a:off x="3743908" y="2643758"/>
            <a:ext cx="1656184" cy="1328047"/>
            <a:chOff x="3743908" y="2643758"/>
            <a:chExt cx="1656184" cy="1328047"/>
          </a:xfrm>
        </p:grpSpPr>
        <p:pic>
          <p:nvPicPr>
            <p:cNvPr id="4" name="Picture 3" descr="icon-grey-1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908" y="2643758"/>
              <a:ext cx="1656184" cy="1328047"/>
            </a:xfrm>
            <a:prstGeom prst="rect">
              <a:avLst/>
            </a:prstGeom>
          </p:spPr>
        </p:pic>
        <p:pic>
          <p:nvPicPr>
            <p:cNvPr id="5" name="Picture 4" descr="icon-1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2787774"/>
              <a:ext cx="288032" cy="311882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3743908" y="3149699"/>
              <a:ext cx="1656184" cy="61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800" dirty="0"/>
                <a:t>Stakeholder, influencer and target audience database GDPR compliant</a:t>
              </a:r>
            </a:p>
            <a:p>
              <a:pPr algn="ctr">
                <a:spcAft>
                  <a:spcPts val="200"/>
                </a:spcAft>
              </a:pPr>
              <a:r>
                <a:rPr lang="en-US" sz="800" dirty="0"/>
                <a:t>Tracking and analytics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482593" y="2639402"/>
            <a:ext cx="733802" cy="497889"/>
            <a:chOff x="2482593" y="2639402"/>
            <a:chExt cx="733802" cy="497889"/>
          </a:xfrm>
        </p:grpSpPr>
        <p:pic>
          <p:nvPicPr>
            <p:cNvPr id="73" name="Picture 72" descr="icon-0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00" y="2639402"/>
              <a:ext cx="420388" cy="296744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482593" y="2936146"/>
              <a:ext cx="733802" cy="201145"/>
            </a:xfrm>
            <a:prstGeom prst="rect">
              <a:avLst/>
            </a:prstGeom>
            <a:noFill/>
          </p:spPr>
          <p:txBody>
            <a:bodyPr wrap="square" tIns="46800" rtlCol="0">
              <a:spAutoFit/>
            </a:bodyPr>
            <a:lstStyle/>
            <a:p>
              <a:pPr algn="ctr"/>
              <a:r>
                <a:rPr lang="en-GB" sz="700" dirty="0"/>
                <a:t>YouTube</a:t>
              </a:r>
              <a:endParaRPr lang="en-US" sz="7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916402" y="2603497"/>
            <a:ext cx="733802" cy="567124"/>
            <a:chOff x="5827451" y="2702328"/>
            <a:chExt cx="733802" cy="567124"/>
          </a:xfrm>
        </p:grpSpPr>
        <p:pic>
          <p:nvPicPr>
            <p:cNvPr id="74" name="Picture 73" descr="icon-1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611" y="2702328"/>
              <a:ext cx="447017" cy="365979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5827451" y="3068307"/>
              <a:ext cx="733802" cy="201145"/>
            </a:xfrm>
            <a:prstGeom prst="rect">
              <a:avLst/>
            </a:prstGeom>
            <a:noFill/>
          </p:spPr>
          <p:txBody>
            <a:bodyPr wrap="square" tIns="46800" rtlCol="0">
              <a:spAutoFit/>
            </a:bodyPr>
            <a:lstStyle/>
            <a:p>
              <a:pPr algn="ctr"/>
              <a:r>
                <a:rPr lang="en-GB" sz="700" dirty="0"/>
                <a:t>Twitter</a:t>
              </a:r>
              <a:endParaRPr lang="en-US" sz="7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10106" y="1779662"/>
            <a:ext cx="733802" cy="642999"/>
            <a:chOff x="3010106" y="1779662"/>
            <a:chExt cx="733802" cy="642999"/>
          </a:xfrm>
        </p:grpSpPr>
        <p:pic>
          <p:nvPicPr>
            <p:cNvPr id="67" name="Picture 66" descr="icon-0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840" y="1779662"/>
              <a:ext cx="492903" cy="434091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3010106" y="2221516"/>
              <a:ext cx="733802" cy="201145"/>
            </a:xfrm>
            <a:prstGeom prst="rect">
              <a:avLst/>
            </a:prstGeom>
            <a:noFill/>
          </p:spPr>
          <p:txBody>
            <a:bodyPr wrap="square" tIns="46800" rtlCol="0">
              <a:spAutoFit/>
            </a:bodyPr>
            <a:lstStyle/>
            <a:p>
              <a:pPr algn="ctr"/>
              <a:r>
                <a:rPr lang="en-GB" sz="700" dirty="0"/>
                <a:t>Webinars</a:t>
              </a:r>
              <a:endParaRPr lang="en-US" sz="7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17821" y="1779662"/>
            <a:ext cx="733802" cy="596722"/>
            <a:chOff x="5417821" y="1779662"/>
            <a:chExt cx="733802" cy="596722"/>
          </a:xfrm>
        </p:grpSpPr>
        <p:pic>
          <p:nvPicPr>
            <p:cNvPr id="68" name="Picture 67" descr="icon-0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1779662"/>
              <a:ext cx="391499" cy="391499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5417821" y="2175239"/>
              <a:ext cx="733802" cy="201145"/>
            </a:xfrm>
            <a:prstGeom prst="rect">
              <a:avLst/>
            </a:prstGeom>
            <a:noFill/>
          </p:spPr>
          <p:txBody>
            <a:bodyPr wrap="square" tIns="46800" rtlCol="0">
              <a:spAutoFit/>
            </a:bodyPr>
            <a:lstStyle/>
            <a:p>
              <a:pPr algn="ctr"/>
              <a:r>
                <a:rPr lang="en-GB" sz="700" dirty="0"/>
                <a:t>LinkedIn</a:t>
              </a:r>
              <a:endParaRPr lang="en-US" sz="7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211960" y="1886374"/>
            <a:ext cx="733802" cy="613134"/>
            <a:chOff x="4211960" y="1849382"/>
            <a:chExt cx="733802" cy="613134"/>
          </a:xfrm>
        </p:grpSpPr>
        <p:pic>
          <p:nvPicPr>
            <p:cNvPr id="71" name="Picture 70" descr="icon-0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138" y="1849382"/>
              <a:ext cx="393446" cy="396000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4211960" y="2261371"/>
              <a:ext cx="733802" cy="201145"/>
            </a:xfrm>
            <a:prstGeom prst="rect">
              <a:avLst/>
            </a:prstGeom>
            <a:noFill/>
          </p:spPr>
          <p:txBody>
            <a:bodyPr wrap="square" tIns="46800" rtlCol="0">
              <a:spAutoFit/>
            </a:bodyPr>
            <a:lstStyle/>
            <a:p>
              <a:pPr algn="ctr"/>
              <a:r>
                <a:rPr lang="en-GB" sz="700" dirty="0"/>
                <a:t>Facebook</a:t>
              </a:r>
              <a:endParaRPr lang="en-US" sz="7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14777" y="1147069"/>
            <a:ext cx="733802" cy="595200"/>
            <a:chOff x="4214777" y="1147069"/>
            <a:chExt cx="733802" cy="595200"/>
          </a:xfrm>
        </p:grpSpPr>
        <p:pic>
          <p:nvPicPr>
            <p:cNvPr id="72" name="Picture 71" descr="icon-01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3211" y="1147069"/>
              <a:ext cx="396934" cy="396934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4214777" y="1541124"/>
              <a:ext cx="733802" cy="201145"/>
            </a:xfrm>
            <a:prstGeom prst="rect">
              <a:avLst/>
            </a:prstGeom>
            <a:noFill/>
          </p:spPr>
          <p:txBody>
            <a:bodyPr wrap="square" tIns="46800" rtlCol="0">
              <a:spAutoFit/>
            </a:bodyPr>
            <a:lstStyle/>
            <a:p>
              <a:pPr algn="ctr"/>
              <a:r>
                <a:rPr lang="en-GB" sz="700" dirty="0"/>
                <a:t>Blog</a:t>
              </a:r>
              <a:endParaRPr lang="en-US" sz="7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64088" y="4092036"/>
            <a:ext cx="733802" cy="631566"/>
            <a:chOff x="5364088" y="4092036"/>
            <a:chExt cx="733802" cy="631566"/>
          </a:xfrm>
        </p:grpSpPr>
        <p:pic>
          <p:nvPicPr>
            <p:cNvPr id="75" name="Picture 74" descr="icon-09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233" y="4092036"/>
              <a:ext cx="416756" cy="419461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5364088" y="4522457"/>
              <a:ext cx="733802" cy="201145"/>
            </a:xfrm>
            <a:prstGeom prst="rect">
              <a:avLst/>
            </a:prstGeom>
            <a:noFill/>
          </p:spPr>
          <p:txBody>
            <a:bodyPr wrap="square" tIns="46800" rtlCol="0">
              <a:spAutoFit/>
            </a:bodyPr>
            <a:lstStyle/>
            <a:p>
              <a:pPr algn="ctr"/>
              <a:r>
                <a:rPr lang="en-GB" sz="700" dirty="0"/>
                <a:t>Apps</a:t>
              </a:r>
              <a:endParaRPr lang="en-US" sz="700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915179" y="3988271"/>
            <a:ext cx="733802" cy="725550"/>
            <a:chOff x="2915179" y="3988271"/>
            <a:chExt cx="733802" cy="725550"/>
          </a:xfrm>
        </p:grpSpPr>
        <p:pic>
          <p:nvPicPr>
            <p:cNvPr id="76" name="Picture 75" descr="icon-07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165" y="3988271"/>
              <a:ext cx="653418" cy="51048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2915179" y="4512676"/>
              <a:ext cx="733802" cy="201145"/>
            </a:xfrm>
            <a:prstGeom prst="rect">
              <a:avLst/>
            </a:prstGeom>
            <a:noFill/>
          </p:spPr>
          <p:txBody>
            <a:bodyPr wrap="square" tIns="46800" rtlCol="0">
              <a:spAutoFit/>
            </a:bodyPr>
            <a:lstStyle/>
            <a:p>
              <a:pPr algn="ctr"/>
              <a:r>
                <a:rPr lang="en-GB" sz="700" dirty="0"/>
                <a:t>Publications</a:t>
              </a:r>
              <a:endParaRPr lang="en-US" sz="7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193206" y="3450320"/>
            <a:ext cx="733802" cy="480526"/>
            <a:chOff x="6227798" y="3494794"/>
            <a:chExt cx="733802" cy="480526"/>
          </a:xfrm>
        </p:grpSpPr>
        <p:pic>
          <p:nvPicPr>
            <p:cNvPr id="77" name="Picture 76" descr="icon-10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334" y="3494794"/>
              <a:ext cx="424731" cy="260122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6227798" y="3774175"/>
              <a:ext cx="733802" cy="201145"/>
            </a:xfrm>
            <a:prstGeom prst="rect">
              <a:avLst/>
            </a:prstGeom>
            <a:noFill/>
          </p:spPr>
          <p:txBody>
            <a:bodyPr wrap="square" tIns="46800" rtlCol="0">
              <a:spAutoFit/>
            </a:bodyPr>
            <a:lstStyle/>
            <a:p>
              <a:pPr algn="ctr"/>
              <a:r>
                <a:rPr lang="en-GB" sz="700" dirty="0" err="1"/>
                <a:t>Livestream</a:t>
              </a:r>
              <a:endParaRPr lang="en-US" sz="7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195736" y="3333720"/>
            <a:ext cx="733802" cy="640252"/>
            <a:chOff x="2195736" y="3333720"/>
            <a:chExt cx="733802" cy="640252"/>
          </a:xfrm>
        </p:grpSpPr>
        <p:pic>
          <p:nvPicPr>
            <p:cNvPr id="78" name="Picture 77" descr="icon-06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155" y="3333720"/>
              <a:ext cx="358339" cy="426403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2195736" y="3772827"/>
              <a:ext cx="733802" cy="201145"/>
            </a:xfrm>
            <a:prstGeom prst="rect">
              <a:avLst/>
            </a:prstGeom>
            <a:noFill/>
          </p:spPr>
          <p:txBody>
            <a:bodyPr wrap="square" tIns="46800" rtlCol="0">
              <a:spAutoFit/>
            </a:bodyPr>
            <a:lstStyle/>
            <a:p>
              <a:pPr algn="ctr"/>
              <a:r>
                <a:rPr lang="en-GB" sz="700" dirty="0"/>
                <a:t>Podcast</a:t>
              </a:r>
              <a:endParaRPr lang="en-US" sz="7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077718" y="4227934"/>
            <a:ext cx="987542" cy="710550"/>
            <a:chOff x="4077718" y="4227934"/>
            <a:chExt cx="987542" cy="710550"/>
          </a:xfrm>
        </p:grpSpPr>
        <p:pic>
          <p:nvPicPr>
            <p:cNvPr id="79" name="Picture 78" descr="icon-14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158" y="4227934"/>
              <a:ext cx="812662" cy="504056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4077718" y="4737339"/>
              <a:ext cx="987542" cy="201145"/>
            </a:xfrm>
            <a:prstGeom prst="rect">
              <a:avLst/>
            </a:prstGeom>
            <a:noFill/>
          </p:spPr>
          <p:txBody>
            <a:bodyPr wrap="square" tIns="46800" rtlCol="0">
              <a:spAutoFit/>
            </a:bodyPr>
            <a:lstStyle/>
            <a:p>
              <a:pPr algn="ctr"/>
              <a:r>
                <a:rPr lang="en-GB" sz="700" dirty="0"/>
                <a:t>Partner websites</a:t>
              </a:r>
              <a:endParaRPr 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0828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Include print and broadcast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1" indent="0">
              <a:buNone/>
            </a:pPr>
            <a:r>
              <a:rPr lang="en-GB" dirty="0"/>
              <a:t>Remember ‘traditional’ media</a:t>
            </a:r>
          </a:p>
          <a:p>
            <a:pPr marL="0" lvl="1" indent="0">
              <a:buNone/>
            </a:pPr>
            <a:endParaRPr lang="en-GB" dirty="0"/>
          </a:p>
          <a:p>
            <a:pPr lvl="1"/>
            <a:r>
              <a:rPr lang="en-GB" dirty="0"/>
              <a:t>Forge relationships</a:t>
            </a:r>
          </a:p>
          <a:p>
            <a:pPr lvl="1"/>
            <a:r>
              <a:rPr lang="en-GB" dirty="0"/>
              <a:t>Get trained – not for amateurs</a:t>
            </a:r>
          </a:p>
          <a:p>
            <a:pPr lvl="1"/>
            <a:r>
              <a:rPr lang="en-GB" dirty="0"/>
              <a:t>Supply newsworthy stories</a:t>
            </a:r>
          </a:p>
          <a:p>
            <a:pPr lvl="1"/>
            <a:r>
              <a:rPr lang="en-GB" dirty="0"/>
              <a:t>Offer properly crafted copy</a:t>
            </a:r>
          </a:p>
          <a:p>
            <a:pPr lvl="1"/>
            <a:r>
              <a:rPr lang="en-GB" dirty="0"/>
              <a:t>Provide great photography</a:t>
            </a:r>
          </a:p>
          <a:p>
            <a:pPr lvl="1"/>
            <a:r>
              <a:rPr lang="en-GB" dirty="0"/>
              <a:t>Work to media deadlines, not yours</a:t>
            </a:r>
          </a:p>
          <a:p>
            <a:pPr marL="0" lvl="1" indent="0">
              <a:buNone/>
            </a:pPr>
            <a:r>
              <a:rPr lang="en-GB" dirty="0"/>
              <a:t> </a:t>
            </a:r>
          </a:p>
          <a:p>
            <a:pPr marL="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02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AFBF1A-FDD1-4B58-B330-8BFB2F6E0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Keeping print media in the mix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79505B3-FB5E-45A0-A441-7228E3D41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558" y="1276350"/>
            <a:ext cx="3934884" cy="2951163"/>
          </a:xfrm>
        </p:spPr>
      </p:pic>
    </p:spTree>
    <p:extLst>
      <p:ext uri="{BB962C8B-B14F-4D97-AF65-F5344CB8AC3E}">
        <p14:creationId xmlns:p14="http://schemas.microsoft.com/office/powerpoint/2010/main" val="6252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3F40C-1DBA-48F3-9347-92C742967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Embrace broadcast media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7EECDEC-F6F2-4543-A2C8-726A513E8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3875" y="1276350"/>
            <a:ext cx="4436250" cy="2951163"/>
          </a:xfrm>
        </p:spPr>
      </p:pic>
    </p:spTree>
    <p:extLst>
      <p:ext uri="{BB962C8B-B14F-4D97-AF65-F5344CB8AC3E}">
        <p14:creationId xmlns:p14="http://schemas.microsoft.com/office/powerpoint/2010/main" val="11600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Acuity SPBM conference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Communications – How to Tell Your Story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19 April 2018</a:t>
            </a:r>
          </a:p>
        </p:txBody>
      </p:sp>
    </p:spTree>
    <p:extLst>
      <p:ext uri="{BB962C8B-B14F-4D97-AF65-F5344CB8AC3E}">
        <p14:creationId xmlns:p14="http://schemas.microsoft.com/office/powerpoint/2010/main" val="28418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Detail does matter – get it right!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message and big picture are compromised when detail is overlooked.</a:t>
            </a:r>
          </a:p>
          <a:p>
            <a:endParaRPr lang="en-GB" dirty="0"/>
          </a:p>
          <a:p>
            <a:pPr lvl="1"/>
            <a:r>
              <a:rPr lang="en-GB" dirty="0"/>
              <a:t>Don’t use clip-art</a:t>
            </a:r>
          </a:p>
          <a:p>
            <a:pPr lvl="1"/>
            <a:r>
              <a:rPr lang="en-GB" dirty="0"/>
              <a:t>Use good quality, hi-res photography</a:t>
            </a:r>
          </a:p>
          <a:p>
            <a:pPr lvl="1"/>
            <a:r>
              <a:rPr lang="en-GB" dirty="0"/>
              <a:t>Adhere to the brand manual guidelines</a:t>
            </a:r>
          </a:p>
          <a:p>
            <a:pPr lvl="1"/>
            <a:r>
              <a:rPr lang="en-GB" dirty="0"/>
              <a:t>Don’t ‘delegate’ communications to the enthusiastic amateur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25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 professional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No ‘homespun’ or ‘on-a-shoestring’ excuses.</a:t>
            </a:r>
          </a:p>
          <a:p>
            <a:r>
              <a:rPr lang="en-GB" dirty="0"/>
              <a:t>Slapdash newsletters, website, posters, advertising, PR: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Lack credibility - reflects poorly on management team</a:t>
            </a:r>
          </a:p>
          <a:p>
            <a:pPr lvl="1"/>
            <a:r>
              <a:rPr lang="en-GB" dirty="0"/>
              <a:t>Undermine excellence elsewhere in the organisation</a:t>
            </a:r>
          </a:p>
          <a:p>
            <a:pPr lvl="1"/>
            <a:r>
              <a:rPr lang="en-GB" dirty="0"/>
              <a:t>Will be overshadowed by other, more professional organisations</a:t>
            </a:r>
          </a:p>
          <a:p>
            <a:pPr lvl="1"/>
            <a:r>
              <a:rPr lang="en-GB" dirty="0"/>
              <a:t>Give a poor impression to funders and benefactors as well as residents and staff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6FF512-F853-4EDE-B7E3-5EEC68196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again - track your engagement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5587EEC-93D2-4ABE-BB4F-474A7397C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369" y="1276350"/>
            <a:ext cx="6401263" cy="2951163"/>
          </a:xfrm>
        </p:spPr>
      </p:pic>
    </p:spTree>
    <p:extLst>
      <p:ext uri="{BB962C8B-B14F-4D97-AF65-F5344CB8AC3E}">
        <p14:creationId xmlns:p14="http://schemas.microsoft.com/office/powerpoint/2010/main" val="329953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when there is a crisis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Don’t add fuel to the flames</a:t>
            </a:r>
          </a:p>
        </p:txBody>
      </p:sp>
    </p:spTree>
    <p:extLst>
      <p:ext uri="{BB962C8B-B14F-4D97-AF65-F5344CB8AC3E}">
        <p14:creationId xmlns:p14="http://schemas.microsoft.com/office/powerpoint/2010/main" val="28579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"/>
          <a:stretch/>
        </p:blipFill>
        <p:spPr>
          <a:xfrm>
            <a:off x="2266481" y="1276350"/>
            <a:ext cx="4611637" cy="345564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01"/>
          <a:stretch/>
        </p:blipFill>
        <p:spPr>
          <a:xfrm>
            <a:off x="2266481" y="1276350"/>
            <a:ext cx="4611637" cy="3455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BP – Deepwater Horizon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240" y="1276350"/>
            <a:ext cx="4607520" cy="345564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240" y="1276350"/>
            <a:ext cx="4607520" cy="345564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240" y="1276350"/>
            <a:ext cx="4607520" cy="34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Crisis management 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Deepwater Horizon was an environmental catastrophe, probably the worst such disaster the US has experienced</a:t>
            </a:r>
          </a:p>
          <a:p>
            <a:r>
              <a:rPr lang="en-GB" dirty="0"/>
              <a:t>As if things weren’t bad enough – BP’s leadership was:</a:t>
            </a:r>
          </a:p>
          <a:p>
            <a:endParaRPr lang="en-GB" dirty="0"/>
          </a:p>
          <a:p>
            <a:pPr lvl="1"/>
            <a:r>
              <a:rPr lang="en-GB" dirty="0"/>
              <a:t>Ill prepared and ill advised</a:t>
            </a:r>
          </a:p>
          <a:p>
            <a:pPr lvl="1"/>
            <a:r>
              <a:rPr lang="en-GB" dirty="0"/>
              <a:t>Perceived as arrogant and uncaring</a:t>
            </a:r>
          </a:p>
          <a:p>
            <a:pPr lvl="1"/>
            <a:r>
              <a:rPr lang="en-GB" dirty="0"/>
              <a:t>Seen to be concerned solely with the financials</a:t>
            </a:r>
          </a:p>
          <a:p>
            <a:pPr lvl="1"/>
            <a:r>
              <a:rPr lang="en-GB" dirty="0"/>
              <a:t>Poor communications undermined brand values and reputation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958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Don’t let a crisis become a drama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369" y="1276350"/>
            <a:ext cx="5621262" cy="2951163"/>
          </a:xfrm>
        </p:spPr>
      </p:pic>
    </p:spTree>
    <p:extLst>
      <p:ext uri="{BB962C8B-B14F-4D97-AF65-F5344CB8AC3E}">
        <p14:creationId xmlns:p14="http://schemas.microsoft.com/office/powerpoint/2010/main" val="155355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Crisis 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GB" dirty="0"/>
              <a:t>Take professional advice and prepare to be challenged</a:t>
            </a:r>
          </a:p>
          <a:p>
            <a:pPr marL="0" lvl="1" indent="0">
              <a:buNone/>
            </a:pPr>
            <a:endParaRPr lang="en-GB" dirty="0"/>
          </a:p>
          <a:p>
            <a:pPr lvl="1"/>
            <a:r>
              <a:rPr lang="en-GB" dirty="0"/>
              <a:t>Have a plan and test it</a:t>
            </a:r>
          </a:p>
          <a:p>
            <a:pPr lvl="1"/>
            <a:r>
              <a:rPr lang="en-GB" dirty="0"/>
              <a:t>Update the plan on a regular basis</a:t>
            </a:r>
          </a:p>
        </p:txBody>
      </p:sp>
    </p:spTree>
    <p:extLst>
      <p:ext uri="{BB962C8B-B14F-4D97-AF65-F5344CB8AC3E}">
        <p14:creationId xmlns:p14="http://schemas.microsoft.com/office/powerpoint/2010/main" val="42514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Crisis 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Managed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Planned - with flexibility for rapid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 opportunity to reinforce values and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Everybody in the loop – trustees, employees, residents,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Consistent </a:t>
            </a:r>
          </a:p>
        </p:txBody>
      </p:sp>
    </p:spTree>
    <p:extLst>
      <p:ext uri="{BB962C8B-B14F-4D97-AF65-F5344CB8AC3E}">
        <p14:creationId xmlns:p14="http://schemas.microsoft.com/office/powerpoint/2010/main" val="341961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Should a housing provider be perceived to be acting disreputably, the whole sector is tainted by association.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Bad news travels 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Bad news makes good headlines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And the subsequent damage to brand and reputation can be terminal </a:t>
            </a:r>
          </a:p>
        </p:txBody>
      </p:sp>
    </p:spTree>
    <p:extLst>
      <p:ext uri="{BB962C8B-B14F-4D97-AF65-F5344CB8AC3E}">
        <p14:creationId xmlns:p14="http://schemas.microsoft.com/office/powerpoint/2010/main" val="19999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you?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5" y="2643758"/>
            <a:ext cx="7632849" cy="400110"/>
          </a:xfrm>
        </p:spPr>
        <p:txBody>
          <a:bodyPr/>
          <a:lstStyle/>
          <a:p>
            <a:r>
              <a:rPr lang="en-GB" dirty="0"/>
              <a:t>And who do you want to reach?</a:t>
            </a:r>
          </a:p>
        </p:txBody>
      </p:sp>
    </p:spTree>
    <p:extLst>
      <p:ext uri="{BB962C8B-B14F-4D97-AF65-F5344CB8AC3E}">
        <p14:creationId xmlns:p14="http://schemas.microsoft.com/office/powerpoint/2010/main" val="17060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Crisis management – not a band-aid for bad management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419" y="1276350"/>
            <a:ext cx="2951163" cy="2951163"/>
          </a:xfrm>
        </p:spPr>
      </p:pic>
    </p:spTree>
    <p:extLst>
      <p:ext uri="{BB962C8B-B14F-4D97-AF65-F5344CB8AC3E}">
        <p14:creationId xmlns:p14="http://schemas.microsoft.com/office/powerpoint/2010/main" val="16172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0F54B4-D5FF-4C3A-8CC8-814C9EBA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works undermined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A46D3B0-079A-4E9A-A8DC-5E59E506A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628" y="1276350"/>
            <a:ext cx="4426744" cy="2951163"/>
          </a:xfrm>
        </p:spPr>
      </p:pic>
    </p:spTree>
    <p:extLst>
      <p:ext uri="{BB962C8B-B14F-4D97-AF65-F5344CB8AC3E}">
        <p14:creationId xmlns:p14="http://schemas.microsoft.com/office/powerpoint/2010/main" val="34413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 in story telling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 professional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Bring it into the boardroom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Mainstream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Unlock its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Research, review, refine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Reap the rewards</a:t>
            </a:r>
          </a:p>
        </p:txBody>
      </p:sp>
    </p:spTree>
    <p:extLst>
      <p:ext uri="{BB962C8B-B14F-4D97-AF65-F5344CB8AC3E}">
        <p14:creationId xmlns:p14="http://schemas.microsoft.com/office/powerpoint/2010/main" val="32973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5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Know who you are and establish your presence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Be visible, establish and reinforce your brand in the minds of your audiences.</a:t>
            </a:r>
          </a:p>
          <a:p>
            <a:endParaRPr lang="en-GB" dirty="0"/>
          </a:p>
          <a:p>
            <a:pPr lvl="1"/>
            <a:r>
              <a:rPr lang="en-GB" dirty="0"/>
              <a:t>Who are you?</a:t>
            </a:r>
          </a:p>
          <a:p>
            <a:pPr lvl="1"/>
            <a:r>
              <a:rPr lang="en-GB" dirty="0"/>
              <a:t>What is your mission?</a:t>
            </a:r>
          </a:p>
          <a:p>
            <a:pPr lvl="1"/>
            <a:r>
              <a:rPr lang="en-GB" dirty="0"/>
              <a:t>What are your values?</a:t>
            </a:r>
          </a:p>
          <a:p>
            <a:pPr lvl="1"/>
            <a:r>
              <a:rPr lang="en-GB" dirty="0"/>
              <a:t>What is your vision?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904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Research and preparation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Get the deskwork done early.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Planning is essential to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Invest early in professional guidance – take specialist advice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Review and update corporate ID and brand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Get media trained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2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7C5441-B2F9-435B-A414-DC1CE03B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do you want to reach?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6B3ED6-ADDE-49F4-A371-80AD49CDD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Use your research findings to identify your target audiences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Segment your audiences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Define your stakeholder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Employees/volunteers as stakeholders and ambassadors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Decide which influencers you want to engage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 realistic – don’t try to reach everybody on a limited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8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Precise targeting has never been easier</a:t>
            </a:r>
          </a:p>
          <a:p>
            <a:endParaRPr lang="en-GB" dirty="0"/>
          </a:p>
          <a:p>
            <a:pPr lvl="1"/>
            <a:r>
              <a:rPr lang="en-GB" dirty="0"/>
              <a:t>Understand your target audiences and stakeholders</a:t>
            </a:r>
          </a:p>
          <a:p>
            <a:pPr lvl="1"/>
            <a:r>
              <a:rPr lang="en-GB" dirty="0"/>
              <a:t>Understand the demographics</a:t>
            </a:r>
          </a:p>
          <a:p>
            <a:pPr lvl="1"/>
            <a:r>
              <a:rPr lang="en-GB" dirty="0"/>
              <a:t>Know what media they use</a:t>
            </a:r>
          </a:p>
          <a:p>
            <a:pPr lvl="1"/>
            <a:r>
              <a:rPr lang="en-GB" dirty="0"/>
              <a:t>Know who they are influenced by</a:t>
            </a:r>
          </a:p>
          <a:p>
            <a:pPr lvl="1"/>
            <a:r>
              <a:rPr lang="en-GB" dirty="0"/>
              <a:t>What are their activities, hobbies, groups, associations?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06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1BE88-9520-41EB-90B4-4E7B5036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Analytics – essential to targeting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1F57032-5488-4935-B19B-1C3D68757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801" y="1276350"/>
            <a:ext cx="6218399" cy="2951163"/>
          </a:xfrm>
        </p:spPr>
      </p:pic>
    </p:spTree>
    <p:extLst>
      <p:ext uri="{BB962C8B-B14F-4D97-AF65-F5344CB8AC3E}">
        <p14:creationId xmlns:p14="http://schemas.microsoft.com/office/powerpoint/2010/main" val="22505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BA9BE2-A504-48AF-B8BD-432C4C48B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96FBD2-04BD-413D-B3BB-B9C232E4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to say and how to say it</a:t>
            </a:r>
          </a:p>
        </p:txBody>
      </p:sp>
    </p:spTree>
    <p:extLst>
      <p:ext uri="{BB962C8B-B14F-4D97-AF65-F5344CB8AC3E}">
        <p14:creationId xmlns:p14="http://schemas.microsoft.com/office/powerpoint/2010/main" val="19059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">
      <a:dk1>
        <a:srgbClr val="565A5C"/>
      </a:dk1>
      <a:lt1>
        <a:srgbClr val="FFFFFF"/>
      </a:lt1>
      <a:dk2>
        <a:srgbClr val="002244"/>
      </a:dk2>
      <a:lt2>
        <a:srgbClr val="FFFFFF"/>
      </a:lt2>
      <a:accent1>
        <a:srgbClr val="002244"/>
      </a:accent1>
      <a:accent2>
        <a:srgbClr val="5482AB"/>
      </a:accent2>
      <a:accent3>
        <a:srgbClr val="93B1CC"/>
      </a:accent3>
      <a:accent4>
        <a:srgbClr val="FADD80"/>
      </a:accent4>
      <a:accent5>
        <a:srgbClr val="B9BE9C"/>
      </a:accent5>
      <a:accent6>
        <a:srgbClr val="565A5C"/>
      </a:accent6>
      <a:hlink>
        <a:srgbClr val="5482AB"/>
      </a:hlink>
      <a:folHlink>
        <a:srgbClr val="5482A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Ah! PowerPoint Template</Template>
  <TotalTime>2979</TotalTime>
  <Words>795</Words>
  <Application>Microsoft Office PowerPoint</Application>
  <PresentationFormat>On-screen Show (16:9)</PresentationFormat>
  <Paragraphs>162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Default Theme</vt:lpstr>
      <vt:lpstr>PowerPoint Presentation</vt:lpstr>
      <vt:lpstr>Acuity SPBM conference</vt:lpstr>
      <vt:lpstr>Who are you?</vt:lpstr>
      <vt:lpstr>Know who you are and establish your presence</vt:lpstr>
      <vt:lpstr>Research and preparation </vt:lpstr>
      <vt:lpstr>Who do you want to reach?</vt:lpstr>
      <vt:lpstr>Targeting</vt:lpstr>
      <vt:lpstr>Analytics – essential to targeting</vt:lpstr>
      <vt:lpstr>Your story</vt:lpstr>
      <vt:lpstr>The golden thread</vt:lpstr>
      <vt:lpstr>Epitomise your brand</vt:lpstr>
      <vt:lpstr>Be positive about your brand</vt:lpstr>
      <vt:lpstr>Don’t let others decide who you are</vt:lpstr>
      <vt:lpstr>Tell an engaging story - be interesting!</vt:lpstr>
      <vt:lpstr>The immediacy and reach of online</vt:lpstr>
      <vt:lpstr>Network your online and social media presence</vt:lpstr>
      <vt:lpstr>Include print and broadcast media</vt:lpstr>
      <vt:lpstr>Keeping print media in the mix</vt:lpstr>
      <vt:lpstr>Embrace broadcast media</vt:lpstr>
      <vt:lpstr>Detail does matter – get it right!</vt:lpstr>
      <vt:lpstr>Be professional</vt:lpstr>
      <vt:lpstr>Research again - track your engagement </vt:lpstr>
      <vt:lpstr>And when there is a crisis</vt:lpstr>
      <vt:lpstr>BP – Deepwater Horizon</vt:lpstr>
      <vt:lpstr>Crisis management communications</vt:lpstr>
      <vt:lpstr>Don’t let a crisis become a drama</vt:lpstr>
      <vt:lpstr>Crisis communications</vt:lpstr>
      <vt:lpstr>Crisis communications</vt:lpstr>
      <vt:lpstr>Contamination</vt:lpstr>
      <vt:lpstr>Crisis management – not a band-aid for bad management</vt:lpstr>
      <vt:lpstr>Good works undermined</vt:lpstr>
      <vt:lpstr>Invest in story telling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Hillier</dc:creator>
  <cp:lastModifiedBy>Steve</cp:lastModifiedBy>
  <cp:revision>174</cp:revision>
  <cp:lastPrinted>2018-04-14T10:05:28Z</cp:lastPrinted>
  <dcterms:created xsi:type="dcterms:W3CDTF">2016-06-23T09:47:51Z</dcterms:created>
  <dcterms:modified xsi:type="dcterms:W3CDTF">2018-04-16T08:22:37Z</dcterms:modified>
</cp:coreProperties>
</file>