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Lst>
  <p:sldIdLst>
    <p:sldId id="256" r:id="rId2"/>
    <p:sldId id="257" r:id="rId3"/>
    <p:sldId id="264" r:id="rId4"/>
    <p:sldId id="258" r:id="rId5"/>
    <p:sldId id="262" r:id="rId6"/>
    <p:sldId id="260" r:id="rId7"/>
    <p:sldId id="261" r:id="rId8"/>
    <p:sldId id="265" r:id="rId9"/>
    <p:sldId id="269" r:id="rId10"/>
    <p:sldId id="267" r:id="rId11"/>
    <p:sldId id="268"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480"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BA9FE62-61EE-456D-9311-0C871BF8D996}" type="datetimeFigureOut">
              <a:rPr lang="en-GB" smtClean="0"/>
              <a:t>16/04/2018</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81D243B-F405-4273-AB71-4A9A9AB92A30}" type="slidenum">
              <a:rPr lang="en-GB" smtClean="0"/>
              <a:t>‹#›</a:t>
            </a:fld>
            <a:endParaRPr lang="en-GB"/>
          </a:p>
        </p:txBody>
      </p:sp>
    </p:spTree>
    <p:extLst>
      <p:ext uri="{BB962C8B-B14F-4D97-AF65-F5344CB8AC3E}">
        <p14:creationId xmlns:p14="http://schemas.microsoft.com/office/powerpoint/2010/main" val="1616274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A9FE62-61EE-456D-9311-0C871BF8D996}" type="datetimeFigureOut">
              <a:rPr lang="en-GB" smtClean="0"/>
              <a:t>16/04/2018</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81D243B-F405-4273-AB71-4A9A9AB92A30}" type="slidenum">
              <a:rPr lang="en-GB" smtClean="0"/>
              <a:t>‹#›</a:t>
            </a:fld>
            <a:endParaRPr lang="en-GB"/>
          </a:p>
        </p:txBody>
      </p:sp>
    </p:spTree>
    <p:extLst>
      <p:ext uri="{BB962C8B-B14F-4D97-AF65-F5344CB8AC3E}">
        <p14:creationId xmlns:p14="http://schemas.microsoft.com/office/powerpoint/2010/main" val="3296027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A9FE62-61EE-456D-9311-0C871BF8D996}" type="datetimeFigureOut">
              <a:rPr lang="en-GB" smtClean="0"/>
              <a:t>16/04/2018</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81D243B-F405-4273-AB71-4A9A9AB92A30}"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14677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BA9FE62-61EE-456D-9311-0C871BF8D996}" type="datetimeFigureOut">
              <a:rPr lang="en-GB" smtClean="0"/>
              <a:t>16/04/2018</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81D243B-F405-4273-AB71-4A9A9AB92A30}" type="slidenum">
              <a:rPr lang="en-GB" smtClean="0"/>
              <a:t>‹#›</a:t>
            </a:fld>
            <a:endParaRPr lang="en-GB"/>
          </a:p>
        </p:txBody>
      </p:sp>
    </p:spTree>
    <p:extLst>
      <p:ext uri="{BB962C8B-B14F-4D97-AF65-F5344CB8AC3E}">
        <p14:creationId xmlns:p14="http://schemas.microsoft.com/office/powerpoint/2010/main" val="1258735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BA9FE62-61EE-456D-9311-0C871BF8D996}" type="datetimeFigureOut">
              <a:rPr lang="en-GB" smtClean="0"/>
              <a:t>16/04/2018</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81D243B-F405-4273-AB71-4A9A9AB92A30}"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81653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EBA9FE62-61EE-456D-9311-0C871BF8D996}" type="datetimeFigureOut">
              <a:rPr lang="en-GB" smtClean="0"/>
              <a:t>16/04/2018</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81D243B-F405-4273-AB71-4A9A9AB92A30}" type="slidenum">
              <a:rPr lang="en-GB" smtClean="0"/>
              <a:t>‹#›</a:t>
            </a:fld>
            <a:endParaRPr lang="en-GB"/>
          </a:p>
        </p:txBody>
      </p:sp>
    </p:spTree>
    <p:extLst>
      <p:ext uri="{BB962C8B-B14F-4D97-AF65-F5344CB8AC3E}">
        <p14:creationId xmlns:p14="http://schemas.microsoft.com/office/powerpoint/2010/main" val="3014626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A9FE62-61EE-456D-9311-0C871BF8D996}" type="datetimeFigureOut">
              <a:rPr lang="en-GB" smtClean="0"/>
              <a:t>16/04/2018</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81D243B-F405-4273-AB71-4A9A9AB92A30}" type="slidenum">
              <a:rPr lang="en-GB" smtClean="0"/>
              <a:t>‹#›</a:t>
            </a:fld>
            <a:endParaRPr lang="en-GB"/>
          </a:p>
        </p:txBody>
      </p:sp>
    </p:spTree>
    <p:extLst>
      <p:ext uri="{BB962C8B-B14F-4D97-AF65-F5344CB8AC3E}">
        <p14:creationId xmlns:p14="http://schemas.microsoft.com/office/powerpoint/2010/main" val="2489218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A9FE62-61EE-456D-9311-0C871BF8D996}" type="datetimeFigureOut">
              <a:rPr lang="en-GB" smtClean="0"/>
              <a:t>16/04/2018</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81D243B-F405-4273-AB71-4A9A9AB92A30}" type="slidenum">
              <a:rPr lang="en-GB" smtClean="0"/>
              <a:t>‹#›</a:t>
            </a:fld>
            <a:endParaRPr lang="en-GB"/>
          </a:p>
        </p:txBody>
      </p:sp>
    </p:spTree>
    <p:extLst>
      <p:ext uri="{BB962C8B-B14F-4D97-AF65-F5344CB8AC3E}">
        <p14:creationId xmlns:p14="http://schemas.microsoft.com/office/powerpoint/2010/main" val="3944998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A9FE62-61EE-456D-9311-0C871BF8D996}" type="datetimeFigureOut">
              <a:rPr lang="en-GB" smtClean="0"/>
              <a:t>16/04/2018</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81D243B-F405-4273-AB71-4A9A9AB92A30}" type="slidenum">
              <a:rPr lang="en-GB" smtClean="0"/>
              <a:t>‹#›</a:t>
            </a:fld>
            <a:endParaRPr lang="en-GB"/>
          </a:p>
        </p:txBody>
      </p:sp>
    </p:spTree>
    <p:extLst>
      <p:ext uri="{BB962C8B-B14F-4D97-AF65-F5344CB8AC3E}">
        <p14:creationId xmlns:p14="http://schemas.microsoft.com/office/powerpoint/2010/main" val="2505977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A9FE62-61EE-456D-9311-0C871BF8D996}" type="datetimeFigureOut">
              <a:rPr lang="en-GB" smtClean="0"/>
              <a:t>16/04/2018</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81D243B-F405-4273-AB71-4A9A9AB92A30}" type="slidenum">
              <a:rPr lang="en-GB" smtClean="0"/>
              <a:t>‹#›</a:t>
            </a:fld>
            <a:endParaRPr lang="en-GB"/>
          </a:p>
        </p:txBody>
      </p:sp>
    </p:spTree>
    <p:extLst>
      <p:ext uri="{BB962C8B-B14F-4D97-AF65-F5344CB8AC3E}">
        <p14:creationId xmlns:p14="http://schemas.microsoft.com/office/powerpoint/2010/main" val="3179414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A9FE62-61EE-456D-9311-0C871BF8D996}" type="datetimeFigureOut">
              <a:rPr lang="en-GB" smtClean="0"/>
              <a:t>16/04/2018</a:t>
            </a:fld>
            <a:endParaRPr lang="en-GB"/>
          </a:p>
        </p:txBody>
      </p:sp>
      <p:sp>
        <p:nvSpPr>
          <p:cNvPr id="6" name="Footer Placeholder 5"/>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81D243B-F405-4273-AB71-4A9A9AB92A30}" type="slidenum">
              <a:rPr lang="en-GB" smtClean="0"/>
              <a:t>‹#›</a:t>
            </a:fld>
            <a:endParaRPr lang="en-GB"/>
          </a:p>
        </p:txBody>
      </p:sp>
    </p:spTree>
    <p:extLst>
      <p:ext uri="{BB962C8B-B14F-4D97-AF65-F5344CB8AC3E}">
        <p14:creationId xmlns:p14="http://schemas.microsoft.com/office/powerpoint/2010/main" val="208960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A9FE62-61EE-456D-9311-0C871BF8D996}" type="datetimeFigureOut">
              <a:rPr lang="en-GB" smtClean="0"/>
              <a:t>16/04/2018</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581D243B-F405-4273-AB71-4A9A9AB92A30}" type="slidenum">
              <a:rPr lang="en-GB" smtClean="0"/>
              <a:t>‹#›</a:t>
            </a:fld>
            <a:endParaRPr lang="en-GB"/>
          </a:p>
        </p:txBody>
      </p:sp>
    </p:spTree>
    <p:extLst>
      <p:ext uri="{BB962C8B-B14F-4D97-AF65-F5344CB8AC3E}">
        <p14:creationId xmlns:p14="http://schemas.microsoft.com/office/powerpoint/2010/main" val="209868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BA9FE62-61EE-456D-9311-0C871BF8D996}" type="datetimeFigureOut">
              <a:rPr lang="en-GB" smtClean="0"/>
              <a:t>16/04/2018</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81D243B-F405-4273-AB71-4A9A9AB92A30}" type="slidenum">
              <a:rPr lang="en-GB" smtClean="0"/>
              <a:t>‹#›</a:t>
            </a:fld>
            <a:endParaRPr lang="en-GB"/>
          </a:p>
        </p:txBody>
      </p:sp>
    </p:spTree>
    <p:extLst>
      <p:ext uri="{BB962C8B-B14F-4D97-AF65-F5344CB8AC3E}">
        <p14:creationId xmlns:p14="http://schemas.microsoft.com/office/powerpoint/2010/main" val="3429914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9FE62-61EE-456D-9311-0C871BF8D996}" type="datetimeFigureOut">
              <a:rPr lang="en-GB" smtClean="0"/>
              <a:t>16/04/2018</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81D243B-F405-4273-AB71-4A9A9AB92A30}" type="slidenum">
              <a:rPr lang="en-GB" smtClean="0"/>
              <a:t>‹#›</a:t>
            </a:fld>
            <a:endParaRPr lang="en-GB"/>
          </a:p>
        </p:txBody>
      </p:sp>
    </p:spTree>
    <p:extLst>
      <p:ext uri="{BB962C8B-B14F-4D97-AF65-F5344CB8AC3E}">
        <p14:creationId xmlns:p14="http://schemas.microsoft.com/office/powerpoint/2010/main" val="704844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A9FE62-61EE-456D-9311-0C871BF8D996}" type="datetimeFigureOut">
              <a:rPr lang="en-GB" smtClean="0"/>
              <a:t>16/04/2018</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81D243B-F405-4273-AB71-4A9A9AB92A30}" type="slidenum">
              <a:rPr lang="en-GB" smtClean="0"/>
              <a:t>‹#›</a:t>
            </a:fld>
            <a:endParaRPr lang="en-GB"/>
          </a:p>
        </p:txBody>
      </p:sp>
    </p:spTree>
    <p:extLst>
      <p:ext uri="{BB962C8B-B14F-4D97-AF65-F5344CB8AC3E}">
        <p14:creationId xmlns:p14="http://schemas.microsoft.com/office/powerpoint/2010/main" val="2986673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A9FE62-61EE-456D-9311-0C871BF8D996}" type="datetimeFigureOut">
              <a:rPr lang="en-GB" smtClean="0"/>
              <a:t>16/04/2018</a:t>
            </a:fld>
            <a:endParaRPr lang="en-GB"/>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81D243B-F405-4273-AB71-4A9A9AB92A30}" type="slidenum">
              <a:rPr lang="en-GB" smtClean="0"/>
              <a:t>‹#›</a:t>
            </a:fld>
            <a:endParaRPr lang="en-GB"/>
          </a:p>
        </p:txBody>
      </p:sp>
    </p:spTree>
    <p:extLst>
      <p:ext uri="{BB962C8B-B14F-4D97-AF65-F5344CB8AC3E}">
        <p14:creationId xmlns:p14="http://schemas.microsoft.com/office/powerpoint/2010/main" val="3991529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BA9FE62-61EE-456D-9311-0C871BF8D996}" type="datetimeFigureOut">
              <a:rPr lang="en-GB" smtClean="0"/>
              <a:t>16/04/2018</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81D243B-F405-4273-AB71-4A9A9AB92A30}" type="slidenum">
              <a:rPr lang="en-GB" smtClean="0"/>
              <a:t>‹#›</a:t>
            </a:fld>
            <a:endParaRPr lang="en-GB"/>
          </a:p>
        </p:txBody>
      </p:sp>
    </p:spTree>
    <p:extLst>
      <p:ext uri="{BB962C8B-B14F-4D97-AF65-F5344CB8AC3E}">
        <p14:creationId xmlns:p14="http://schemas.microsoft.com/office/powerpoint/2010/main" val="384664278"/>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Clare.Norton@peterbedford.org.uk" TargetMode="External"/><Relationship Id="rId2" Type="http://schemas.openxmlformats.org/officeDocument/2006/relationships/hyperlink" Target="http://www.g320.org.uk/our-members"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Developing Homes</a:t>
            </a:r>
            <a:endParaRPr lang="en-GB" dirty="0"/>
          </a:p>
        </p:txBody>
      </p:sp>
      <p:sp>
        <p:nvSpPr>
          <p:cNvPr id="3" name="Subtitle 2"/>
          <p:cNvSpPr>
            <a:spLocks noGrp="1"/>
          </p:cNvSpPr>
          <p:nvPr>
            <p:ph type="subTitle" idx="1"/>
          </p:nvPr>
        </p:nvSpPr>
        <p:spPr/>
        <p:txBody>
          <a:bodyPr/>
          <a:lstStyle/>
          <a:p>
            <a:r>
              <a:rPr lang="en-GB" dirty="0" smtClean="0"/>
              <a:t>Challenges faced by </a:t>
            </a:r>
            <a:r>
              <a:rPr lang="en-GB" dirty="0"/>
              <a:t>small housing associations in London</a:t>
            </a:r>
          </a:p>
        </p:txBody>
      </p:sp>
      <p:pic>
        <p:nvPicPr>
          <p:cNvPr id="4" name="Picture 3" descr="g320 artwor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9378" y="554503"/>
            <a:ext cx="1446426" cy="946330"/>
          </a:xfrm>
          <a:prstGeom prst="rect">
            <a:avLst/>
          </a:prstGeom>
          <a:noFill/>
          <a:ln>
            <a:noFill/>
          </a:ln>
        </p:spPr>
      </p:pic>
    </p:spTree>
    <p:extLst>
      <p:ext uri="{BB962C8B-B14F-4D97-AF65-F5344CB8AC3E}">
        <p14:creationId xmlns:p14="http://schemas.microsoft.com/office/powerpoint/2010/main" val="2666282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GB" dirty="0"/>
          </a:p>
        </p:txBody>
      </p:sp>
      <p:pic>
        <p:nvPicPr>
          <p:cNvPr id="4" name="Picture 3" descr="g320 artwor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9378" y="554503"/>
            <a:ext cx="1446426" cy="946330"/>
          </a:xfrm>
          <a:prstGeom prst="rect">
            <a:avLst/>
          </a:prstGeom>
          <a:noFill/>
          <a:ln>
            <a:noFill/>
          </a:ln>
        </p:spPr>
      </p:pic>
      <p:pic>
        <p:nvPicPr>
          <p:cNvPr id="6" name="Picture 5"/>
          <p:cNvPicPr>
            <a:picLocks noChangeAspect="1"/>
          </p:cNvPicPr>
          <p:nvPr/>
        </p:nvPicPr>
        <p:blipFill>
          <a:blip r:embed="rId3"/>
          <a:stretch>
            <a:fillRect/>
          </a:stretch>
        </p:blipFill>
        <p:spPr>
          <a:xfrm>
            <a:off x="1558898" y="5347293"/>
            <a:ext cx="2060627" cy="1127858"/>
          </a:xfrm>
          <a:prstGeom prst="rect">
            <a:avLst/>
          </a:prstGeom>
        </p:spPr>
      </p:pic>
      <p:pic>
        <p:nvPicPr>
          <p:cNvPr id="7" name="Picture 6"/>
          <p:cNvPicPr>
            <a:picLocks noChangeAspect="1"/>
          </p:cNvPicPr>
          <p:nvPr/>
        </p:nvPicPr>
        <p:blipFill>
          <a:blip r:embed="rId4"/>
          <a:stretch>
            <a:fillRect/>
          </a:stretch>
        </p:blipFill>
        <p:spPr>
          <a:xfrm>
            <a:off x="4101266" y="0"/>
            <a:ext cx="3989467" cy="6858000"/>
          </a:xfrm>
          <a:prstGeom prst="rect">
            <a:avLst/>
          </a:prstGeom>
        </p:spPr>
      </p:pic>
      <p:sp>
        <p:nvSpPr>
          <p:cNvPr id="8" name="Title 7"/>
          <p:cNvSpPr>
            <a:spLocks noGrp="1"/>
          </p:cNvSpPr>
          <p:nvPr>
            <p:ph type="title"/>
          </p:nvPr>
        </p:nvSpPr>
        <p:spPr/>
        <p:txBody>
          <a:bodyPr/>
          <a:lstStyle/>
          <a:p>
            <a:endParaRPr lang="en-GB"/>
          </a:p>
        </p:txBody>
      </p:sp>
    </p:spTree>
    <p:extLst>
      <p:ext uri="{BB962C8B-B14F-4D97-AF65-F5344CB8AC3E}">
        <p14:creationId xmlns:p14="http://schemas.microsoft.com/office/powerpoint/2010/main" val="73479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Bexley Community HA</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“The obstacles to growth </a:t>
            </a:r>
            <a:r>
              <a:rPr lang="en-GB" dirty="0"/>
              <a:t>are not </a:t>
            </a:r>
            <a:r>
              <a:rPr lang="en-GB" dirty="0" smtClean="0"/>
              <a:t>insurmountable”</a:t>
            </a:r>
            <a:endParaRPr lang="en-GB" dirty="0"/>
          </a:p>
          <a:p>
            <a:r>
              <a:rPr lang="en-GB" dirty="0" smtClean="0"/>
              <a:t>Based in Bexley and Erith, BECHA owns 130 </a:t>
            </a:r>
            <a:r>
              <a:rPr lang="en-GB" dirty="0"/>
              <a:t>street properties, </a:t>
            </a:r>
            <a:r>
              <a:rPr lang="en-GB" dirty="0" smtClean="0"/>
              <a:t>and manages </a:t>
            </a:r>
            <a:r>
              <a:rPr lang="en-GB" dirty="0"/>
              <a:t>63 </a:t>
            </a:r>
            <a:r>
              <a:rPr lang="en-GB" dirty="0" err="1" smtClean="0"/>
              <a:t>almshouses</a:t>
            </a:r>
            <a:endParaRPr lang="en-GB" dirty="0"/>
          </a:p>
          <a:p>
            <a:r>
              <a:rPr lang="en-GB" dirty="0" smtClean="0"/>
              <a:t>They are currently partnering </a:t>
            </a:r>
            <a:r>
              <a:rPr lang="en-GB" dirty="0"/>
              <a:t>with Orbit to build 12 properties on a site </a:t>
            </a:r>
            <a:r>
              <a:rPr lang="en-GB" dirty="0" smtClean="0"/>
              <a:t>which was too </a:t>
            </a:r>
            <a:r>
              <a:rPr lang="en-GB" dirty="0"/>
              <a:t>small for </a:t>
            </a:r>
            <a:r>
              <a:rPr lang="en-GB" dirty="0" smtClean="0"/>
              <a:t>Orbit</a:t>
            </a:r>
            <a:endParaRPr lang="en-GB" dirty="0"/>
          </a:p>
          <a:p>
            <a:r>
              <a:rPr lang="en-GB" dirty="0" smtClean="0"/>
              <a:t>BECHA’s board were conscious they did not want to develop at the detriment to their existing tenants, so their principle is to commit to invest </a:t>
            </a:r>
            <a:r>
              <a:rPr lang="en-GB" dirty="0"/>
              <a:t>in </a:t>
            </a:r>
            <a:r>
              <a:rPr lang="en-GB" dirty="0" smtClean="0"/>
              <a:t>their existing properties </a:t>
            </a:r>
            <a:r>
              <a:rPr lang="en-GB" dirty="0"/>
              <a:t>before </a:t>
            </a:r>
            <a:r>
              <a:rPr lang="en-GB" dirty="0" smtClean="0"/>
              <a:t>building new </a:t>
            </a:r>
            <a:r>
              <a:rPr lang="en-GB" dirty="0"/>
              <a:t>properties </a:t>
            </a:r>
            <a:endParaRPr lang="en-GB" dirty="0" smtClean="0"/>
          </a:p>
          <a:p>
            <a:r>
              <a:rPr lang="en-GB" dirty="0" smtClean="0"/>
              <a:t>Their aim is to develop </a:t>
            </a:r>
            <a:r>
              <a:rPr lang="en-GB" dirty="0"/>
              <a:t>5 properties a </a:t>
            </a:r>
            <a:r>
              <a:rPr lang="en-GB" dirty="0" smtClean="0"/>
              <a:t>year, funded </a:t>
            </a:r>
            <a:r>
              <a:rPr lang="en-GB" dirty="0"/>
              <a:t>by grant </a:t>
            </a:r>
            <a:r>
              <a:rPr lang="en-GB" dirty="0" smtClean="0"/>
              <a:t>and </a:t>
            </a:r>
            <a:r>
              <a:rPr lang="en-GB" dirty="0"/>
              <a:t>disposals</a:t>
            </a:r>
          </a:p>
          <a:p>
            <a:r>
              <a:rPr lang="en-GB" dirty="0"/>
              <a:t>Grant with lower rents provides less income over 40 years but more certainty on cash flow, as less is borrowed at the </a:t>
            </a:r>
            <a:r>
              <a:rPr lang="en-GB" dirty="0" smtClean="0"/>
              <a:t>outset – key for a small HA</a:t>
            </a:r>
            <a:endParaRPr lang="en-GB" dirty="0"/>
          </a:p>
          <a:p>
            <a:r>
              <a:rPr lang="en-GB" dirty="0"/>
              <a:t>Funding was a potential barrier but opting for smaller banks was </a:t>
            </a:r>
            <a:r>
              <a:rPr lang="en-GB" dirty="0" smtClean="0"/>
              <a:t>fruitful. Painstaking </a:t>
            </a:r>
            <a:r>
              <a:rPr lang="en-GB" dirty="0"/>
              <a:t>analysis of the risks and ensuring the right </a:t>
            </a:r>
            <a:r>
              <a:rPr lang="en-GB" dirty="0" smtClean="0"/>
              <a:t>mitigation is </a:t>
            </a:r>
            <a:r>
              <a:rPr lang="en-GB" dirty="0"/>
              <a:t>key</a:t>
            </a:r>
          </a:p>
          <a:p>
            <a:endParaRPr lang="en-GB" dirty="0"/>
          </a:p>
        </p:txBody>
      </p:sp>
      <p:pic>
        <p:nvPicPr>
          <p:cNvPr id="4" name="Picture 3" descr="g320 artwor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9378" y="554503"/>
            <a:ext cx="1446426" cy="946330"/>
          </a:xfrm>
          <a:prstGeom prst="rect">
            <a:avLst/>
          </a:prstGeom>
          <a:noFill/>
          <a:ln>
            <a:noFill/>
          </a:ln>
        </p:spPr>
      </p:pic>
      <p:pic>
        <p:nvPicPr>
          <p:cNvPr id="6" name="Picture 5"/>
          <p:cNvPicPr>
            <a:picLocks noChangeAspect="1"/>
          </p:cNvPicPr>
          <p:nvPr/>
        </p:nvPicPr>
        <p:blipFill>
          <a:blip r:embed="rId3"/>
          <a:stretch>
            <a:fillRect/>
          </a:stretch>
        </p:blipFill>
        <p:spPr>
          <a:xfrm>
            <a:off x="661915" y="5416962"/>
            <a:ext cx="2060627" cy="1127858"/>
          </a:xfrm>
          <a:prstGeom prst="rect">
            <a:avLst/>
          </a:prstGeom>
        </p:spPr>
      </p:pic>
    </p:spTree>
    <p:extLst>
      <p:ext uri="{BB962C8B-B14F-4D97-AF65-F5344CB8AC3E}">
        <p14:creationId xmlns:p14="http://schemas.microsoft.com/office/powerpoint/2010/main" val="1162387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a:t>
            </a:r>
            <a:endParaRPr lang="en-GB" dirty="0"/>
          </a:p>
        </p:txBody>
      </p:sp>
      <p:sp>
        <p:nvSpPr>
          <p:cNvPr id="3" name="Content Placeholder 2"/>
          <p:cNvSpPr>
            <a:spLocks noGrp="1"/>
          </p:cNvSpPr>
          <p:nvPr>
            <p:ph idx="1"/>
          </p:nvPr>
        </p:nvSpPr>
        <p:spPr/>
        <p:txBody>
          <a:bodyPr/>
          <a:lstStyle/>
          <a:p>
            <a:r>
              <a:rPr lang="en-GB" dirty="0" smtClean="0">
                <a:hlinkClick r:id="rId2"/>
              </a:rPr>
              <a:t>www.g320.org.uk/our-members</a:t>
            </a:r>
            <a:r>
              <a:rPr lang="en-GB" dirty="0" smtClean="0"/>
              <a:t> </a:t>
            </a:r>
          </a:p>
          <a:p>
            <a:endParaRPr lang="en-GB" dirty="0"/>
          </a:p>
          <a:p>
            <a:r>
              <a:rPr lang="en-GB" dirty="0" smtClean="0"/>
              <a:t>Membership fees range from £25 per annum for members with less than 50 units to £100 if less than 1000 units</a:t>
            </a:r>
          </a:p>
          <a:p>
            <a:endParaRPr lang="en-GB" dirty="0"/>
          </a:p>
          <a:p>
            <a:r>
              <a:rPr lang="en-GB" dirty="0" smtClean="0">
                <a:hlinkClick r:id="rId3"/>
              </a:rPr>
              <a:t>Clare.Norton@peterbedford.org.uk</a:t>
            </a:r>
            <a:r>
              <a:rPr lang="en-GB" dirty="0" smtClean="0"/>
              <a:t> </a:t>
            </a:r>
            <a:endParaRPr lang="en-GB" dirty="0"/>
          </a:p>
        </p:txBody>
      </p:sp>
      <p:pic>
        <p:nvPicPr>
          <p:cNvPr id="4" name="Picture 3" descr="g320 artwork"/>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39378" y="554503"/>
            <a:ext cx="1446426" cy="946330"/>
          </a:xfrm>
          <a:prstGeom prst="rect">
            <a:avLst/>
          </a:prstGeom>
          <a:noFill/>
          <a:ln>
            <a:noFill/>
          </a:ln>
        </p:spPr>
      </p:pic>
    </p:spTree>
    <p:extLst>
      <p:ext uri="{BB962C8B-B14F-4D97-AF65-F5344CB8AC3E}">
        <p14:creationId xmlns:p14="http://schemas.microsoft.com/office/powerpoint/2010/main" val="8807856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are the g320?</a:t>
            </a:r>
            <a:endParaRPr lang="en-GB" dirty="0"/>
          </a:p>
        </p:txBody>
      </p:sp>
      <p:sp>
        <p:nvSpPr>
          <p:cNvPr id="3" name="Content Placeholder 2"/>
          <p:cNvSpPr>
            <a:spLocks noGrp="1"/>
          </p:cNvSpPr>
          <p:nvPr>
            <p:ph idx="1"/>
          </p:nvPr>
        </p:nvSpPr>
        <p:spPr/>
        <p:txBody>
          <a:bodyPr>
            <a:normAutofit fontScale="92500"/>
          </a:bodyPr>
          <a:lstStyle/>
          <a:p>
            <a:r>
              <a:rPr lang="en-GB" dirty="0"/>
              <a:t>With 67 members, we provide a combined </a:t>
            </a:r>
            <a:r>
              <a:rPr lang="en-GB" dirty="0" smtClean="0"/>
              <a:t>19,000+ </a:t>
            </a:r>
            <a:r>
              <a:rPr lang="en-GB" dirty="0"/>
              <a:t>units of accommodation </a:t>
            </a:r>
          </a:p>
          <a:p>
            <a:r>
              <a:rPr lang="en-GB" dirty="0"/>
              <a:t>Our members </a:t>
            </a:r>
            <a:r>
              <a:rPr lang="en-GB" dirty="0" smtClean="0"/>
              <a:t>have less than a 1000 units and we all operate </a:t>
            </a:r>
            <a:r>
              <a:rPr lang="en-GB" dirty="0"/>
              <a:t>in London, all are RPs and are members of the </a:t>
            </a:r>
            <a:r>
              <a:rPr lang="en-GB" dirty="0" smtClean="0"/>
              <a:t>NHF</a:t>
            </a:r>
            <a:endParaRPr lang="en-GB" dirty="0"/>
          </a:p>
          <a:p>
            <a:r>
              <a:rPr lang="en-GB" dirty="0"/>
              <a:t>We run a benchmarking club with Acuity, the bm320</a:t>
            </a:r>
          </a:p>
          <a:p>
            <a:r>
              <a:rPr lang="en-GB" dirty="0"/>
              <a:t>The g320 holds quarterly meetings which provide an opportunity to learn from each other, collaborate and develop new ideas</a:t>
            </a:r>
          </a:p>
          <a:p>
            <a:r>
              <a:rPr lang="en-GB" dirty="0"/>
              <a:t>Regular Speakers include the GLA, TPAS, Homeless Link and the NHF</a:t>
            </a:r>
          </a:p>
          <a:p>
            <a:r>
              <a:rPr lang="en-GB" dirty="0"/>
              <a:t>We share best practice, policies and some of us share staff or procure together</a:t>
            </a:r>
          </a:p>
          <a:p>
            <a:r>
              <a:rPr lang="en-GB" dirty="0"/>
              <a:t>We are a varied group, with some general needs, sheltered, specialised and self build housing providers. A number of cooperatives and community led housing providers are members</a:t>
            </a:r>
          </a:p>
          <a:p>
            <a:endParaRPr lang="en-GB" dirty="0"/>
          </a:p>
          <a:p>
            <a:endParaRPr lang="en-GB" dirty="0"/>
          </a:p>
        </p:txBody>
      </p:sp>
      <p:pic>
        <p:nvPicPr>
          <p:cNvPr id="4" name="Picture 3" descr="g320 artwor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9378" y="554503"/>
            <a:ext cx="1446426" cy="946330"/>
          </a:xfrm>
          <a:prstGeom prst="rect">
            <a:avLst/>
          </a:prstGeom>
          <a:noFill/>
          <a:ln>
            <a:noFill/>
          </a:ln>
        </p:spPr>
      </p:pic>
    </p:spTree>
    <p:extLst>
      <p:ext uri="{BB962C8B-B14F-4D97-AF65-F5344CB8AC3E}">
        <p14:creationId xmlns:p14="http://schemas.microsoft.com/office/powerpoint/2010/main" val="1298433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4113213" y="0"/>
            <a:ext cx="5208240" cy="7480418"/>
          </a:xfrm>
          <a:prstGeom prst="rect">
            <a:avLst/>
          </a:prstGeom>
        </p:spPr>
      </p:pic>
    </p:spTree>
    <p:extLst>
      <p:ext uri="{BB962C8B-B14F-4D97-AF65-F5344CB8AC3E}">
        <p14:creationId xmlns:p14="http://schemas.microsoft.com/office/powerpoint/2010/main" val="165908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we achieve?</a:t>
            </a:r>
            <a:endParaRPr lang="en-GB" dirty="0"/>
          </a:p>
        </p:txBody>
      </p:sp>
      <p:sp>
        <p:nvSpPr>
          <p:cNvPr id="3" name="Content Placeholder 2"/>
          <p:cNvSpPr>
            <a:spLocks noGrp="1"/>
          </p:cNvSpPr>
          <p:nvPr>
            <p:ph idx="1"/>
          </p:nvPr>
        </p:nvSpPr>
        <p:spPr/>
        <p:txBody>
          <a:bodyPr/>
          <a:lstStyle/>
          <a:p>
            <a:r>
              <a:rPr lang="en-GB" dirty="0"/>
              <a:t>We </a:t>
            </a:r>
            <a:r>
              <a:rPr lang="en-GB" dirty="0" smtClean="0"/>
              <a:t>release a bi-annual </a:t>
            </a:r>
            <a:r>
              <a:rPr lang="en-GB" dirty="0"/>
              <a:t>impact statement </a:t>
            </a:r>
            <a:r>
              <a:rPr lang="en-GB" dirty="0" smtClean="0"/>
              <a:t>which tells the stories of how we house and support our tenants, how we build homes and what we gain from collaborating</a:t>
            </a:r>
          </a:p>
          <a:p>
            <a:r>
              <a:rPr lang="en-GB" dirty="0" smtClean="0"/>
              <a:t>We have our own Acuity benchmarking group who while benchmarking also collaborate on shared projects</a:t>
            </a:r>
          </a:p>
          <a:p>
            <a:r>
              <a:rPr lang="en-GB" dirty="0" smtClean="0"/>
              <a:t>Acuity benchmarking shows that our members were bucking the London trend in Tenant satisfaction, achieving top quartile in every General needs and Older persons category</a:t>
            </a:r>
          </a:p>
          <a:p>
            <a:pPr lvl="0"/>
            <a:r>
              <a:rPr lang="en-GB" dirty="0" smtClean="0"/>
              <a:t>We respond to national consultations such as the HCA’s consultations on </a:t>
            </a:r>
            <a:r>
              <a:rPr lang="en-GB" dirty="0"/>
              <a:t>V</a:t>
            </a:r>
            <a:r>
              <a:rPr lang="en-GB" dirty="0" smtClean="0"/>
              <a:t>alue for Money</a:t>
            </a:r>
            <a:r>
              <a:rPr lang="en-GB" dirty="0"/>
              <a:t> </a:t>
            </a:r>
            <a:r>
              <a:rPr lang="en-GB" dirty="0" smtClean="0"/>
              <a:t>and fees.</a:t>
            </a:r>
            <a:endParaRPr lang="en-GB" dirty="0"/>
          </a:p>
          <a:p>
            <a:endParaRPr lang="en-GB" dirty="0"/>
          </a:p>
        </p:txBody>
      </p:sp>
      <p:pic>
        <p:nvPicPr>
          <p:cNvPr id="4" name="Picture 3" descr="g320 artwor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9378" y="554503"/>
            <a:ext cx="1446426" cy="946330"/>
          </a:xfrm>
          <a:prstGeom prst="rect">
            <a:avLst/>
          </a:prstGeom>
          <a:noFill/>
          <a:ln>
            <a:noFill/>
          </a:ln>
        </p:spPr>
      </p:pic>
    </p:spTree>
    <p:extLst>
      <p:ext uri="{BB962C8B-B14F-4D97-AF65-F5344CB8AC3E}">
        <p14:creationId xmlns:p14="http://schemas.microsoft.com/office/powerpoint/2010/main" val="486747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 merger a way to increase development capacity?</a:t>
            </a:r>
            <a:endParaRPr lang="en-GB" dirty="0"/>
          </a:p>
        </p:txBody>
      </p:sp>
      <p:sp>
        <p:nvSpPr>
          <p:cNvPr id="3" name="Content Placeholder 2"/>
          <p:cNvSpPr>
            <a:spLocks noGrp="1"/>
          </p:cNvSpPr>
          <p:nvPr>
            <p:ph idx="1"/>
          </p:nvPr>
        </p:nvSpPr>
        <p:spPr/>
        <p:txBody>
          <a:bodyPr>
            <a:normAutofit lnSpcReduction="10000"/>
          </a:bodyPr>
          <a:lstStyle/>
          <a:p>
            <a:r>
              <a:rPr lang="en-GB" dirty="0"/>
              <a:t>W</a:t>
            </a:r>
            <a:r>
              <a:rPr lang="en-GB" dirty="0" smtClean="0"/>
              <a:t>here the </a:t>
            </a:r>
            <a:r>
              <a:rPr lang="en-GB" dirty="0"/>
              <a:t>sum of our parts is greater together, we will </a:t>
            </a:r>
            <a:r>
              <a:rPr lang="en-GB" dirty="0" smtClean="0"/>
              <a:t>collaborate. There has been a </a:t>
            </a:r>
            <a:r>
              <a:rPr lang="en-GB" dirty="0"/>
              <a:t>handful of mergers between members</a:t>
            </a:r>
          </a:p>
          <a:p>
            <a:r>
              <a:rPr lang="en-GB" dirty="0" smtClean="0"/>
              <a:t>Crown Simmonds:</a:t>
            </a:r>
            <a:endParaRPr lang="en-GB" dirty="0"/>
          </a:p>
          <a:p>
            <a:pPr lvl="1"/>
            <a:r>
              <a:rPr lang="en-GB" dirty="0" smtClean="0"/>
              <a:t>A merger in 2014 between Rosemary Simmons Memorial HA and Crown</a:t>
            </a:r>
            <a:r>
              <a:rPr lang="en-GB" dirty="0"/>
              <a:t> </a:t>
            </a:r>
            <a:r>
              <a:rPr lang="en-GB" dirty="0" smtClean="0"/>
              <a:t>HA with 791 properties </a:t>
            </a:r>
          </a:p>
          <a:p>
            <a:pPr lvl="1"/>
            <a:r>
              <a:rPr lang="en-GB" dirty="0" smtClean="0"/>
              <a:t>Merger was designed to protect both financial positions, managing risk while increasing both impact and influence and attracting the best staff</a:t>
            </a:r>
          </a:p>
          <a:p>
            <a:pPr lvl="1"/>
            <a:r>
              <a:rPr lang="en-GB" dirty="0" smtClean="0"/>
              <a:t>The capacity is there to deliver 150 homes in the next 5 years</a:t>
            </a:r>
          </a:p>
          <a:p>
            <a:r>
              <a:rPr lang="en-GB" dirty="0" smtClean="0"/>
              <a:t>Harrow Churches HA:</a:t>
            </a:r>
          </a:p>
          <a:p>
            <a:pPr lvl="1"/>
            <a:r>
              <a:rPr lang="en-GB" dirty="0" smtClean="0"/>
              <a:t>Has merged in 3 HAs, Harlington Rectory HA in 2015 adding 54 homes to HCHA’s portfolio, and Stanmore Christian HA. Stock has also been transferred in from Thames Valley HA</a:t>
            </a:r>
            <a:endParaRPr lang="en-GB" dirty="0"/>
          </a:p>
          <a:p>
            <a:endParaRPr lang="en-GB" dirty="0"/>
          </a:p>
        </p:txBody>
      </p:sp>
      <p:sp>
        <p:nvSpPr>
          <p:cNvPr id="4" name="object 3"/>
          <p:cNvSpPr/>
          <p:nvPr/>
        </p:nvSpPr>
        <p:spPr>
          <a:xfrm>
            <a:off x="10047041" y="5751825"/>
            <a:ext cx="1574428" cy="775993"/>
          </a:xfrm>
          <a:prstGeom prst="rect">
            <a:avLst/>
          </a:prstGeom>
          <a:blipFill>
            <a:blip r:embed="rId2"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pic>
        <p:nvPicPr>
          <p:cNvPr id="5" name="Picture 4" descr="g320 artwork"/>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39378" y="554503"/>
            <a:ext cx="1446426" cy="946330"/>
          </a:xfrm>
          <a:prstGeom prst="rect">
            <a:avLst/>
          </a:prstGeom>
          <a:noFill/>
          <a:ln>
            <a:no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1437" y="5384818"/>
            <a:ext cx="1143000" cy="1143000"/>
          </a:xfrm>
          <a:prstGeom prst="rect">
            <a:avLst/>
          </a:prstGeom>
        </p:spPr>
      </p:pic>
    </p:spTree>
    <p:extLst>
      <p:ext uri="{BB962C8B-B14F-4D97-AF65-F5344CB8AC3E}">
        <p14:creationId xmlns:p14="http://schemas.microsoft.com/office/powerpoint/2010/main" val="4124455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Developing more homes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g320 worked with Altair late 2017 to understand how members are developing more homes</a:t>
            </a:r>
          </a:p>
          <a:p>
            <a:r>
              <a:rPr lang="en-GB" dirty="0" smtClean="0"/>
              <a:t>The survey covered 39 or 58% of our members, who manage 19000 units</a:t>
            </a:r>
          </a:p>
          <a:p>
            <a:r>
              <a:rPr lang="en-GB" dirty="0" smtClean="0"/>
              <a:t>These members developed a combined 176 new homes over 2016/17 which was due to double to 373 over 2017/18 – 2% of stock</a:t>
            </a:r>
          </a:p>
          <a:p>
            <a:r>
              <a:rPr lang="en-GB" dirty="0"/>
              <a:t>90% of the current development programmes are for social rent, with 60% of members funding this from existing resources, GLA grant, Right to buy receipts and capital raised from asset disposals</a:t>
            </a:r>
            <a:endParaRPr lang="en-GB" dirty="0" smtClean="0"/>
          </a:p>
          <a:p>
            <a:r>
              <a:rPr lang="en-GB" dirty="0" smtClean="0"/>
              <a:t>24% of members do not have a development pipeline at the moment but aspire to become developers</a:t>
            </a:r>
          </a:p>
          <a:p>
            <a:r>
              <a:rPr lang="en-GB" dirty="0" smtClean="0"/>
              <a:t>Two thirds of those surveyed would sign up to a g320 development pledge</a:t>
            </a:r>
          </a:p>
          <a:p>
            <a:r>
              <a:rPr lang="en-GB" dirty="0" smtClean="0"/>
              <a:t>All of those surveyed had at least one board member with development expertise, however over 80% did not have an in-house development team and resource this expertise externally from consultants such as Altair and Red Loft</a:t>
            </a:r>
          </a:p>
        </p:txBody>
      </p:sp>
      <p:pic>
        <p:nvPicPr>
          <p:cNvPr id="4" name="Picture 3" descr="g320 artwor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9378" y="554503"/>
            <a:ext cx="1446426" cy="946330"/>
          </a:xfrm>
          <a:prstGeom prst="rect">
            <a:avLst/>
          </a:prstGeom>
          <a:noFill/>
          <a:ln>
            <a:noFill/>
          </a:ln>
        </p:spPr>
      </p:pic>
    </p:spTree>
    <p:extLst>
      <p:ext uri="{BB962C8B-B14F-4D97-AF65-F5344CB8AC3E}">
        <p14:creationId xmlns:p14="http://schemas.microsoft.com/office/powerpoint/2010/main" val="3453691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Developing more homes</a:t>
            </a:r>
            <a:endParaRPr lang="en-GB" dirty="0"/>
          </a:p>
        </p:txBody>
      </p:sp>
      <p:sp>
        <p:nvSpPr>
          <p:cNvPr id="3" name="Content Placeholder 2"/>
          <p:cNvSpPr>
            <a:spLocks noGrp="1"/>
          </p:cNvSpPr>
          <p:nvPr>
            <p:ph idx="1"/>
          </p:nvPr>
        </p:nvSpPr>
        <p:spPr/>
        <p:txBody>
          <a:bodyPr>
            <a:normAutofit fontScale="77500" lnSpcReduction="20000"/>
          </a:bodyPr>
          <a:lstStyle/>
          <a:p>
            <a:r>
              <a:rPr lang="en-GB" dirty="0"/>
              <a:t>Respondents were generally not confident on managing market sale or shared ownership development, nor were they confident liaising with planning </a:t>
            </a:r>
          </a:p>
          <a:p>
            <a:r>
              <a:rPr lang="en-GB" dirty="0" smtClean="0"/>
              <a:t>The barriers </a:t>
            </a:r>
            <a:r>
              <a:rPr lang="en-GB" dirty="0"/>
              <a:t>to development are </a:t>
            </a:r>
            <a:r>
              <a:rPr lang="en-GB" dirty="0" smtClean="0"/>
              <a:t>many, including:</a:t>
            </a:r>
          </a:p>
          <a:p>
            <a:pPr lvl="1"/>
            <a:r>
              <a:rPr lang="en-GB" dirty="0"/>
              <a:t>F</a:t>
            </a:r>
            <a:r>
              <a:rPr lang="en-GB" dirty="0" smtClean="0"/>
              <a:t>unding </a:t>
            </a:r>
            <a:r>
              <a:rPr lang="en-GB" dirty="0"/>
              <a:t>where members are close to borrowing limits, </a:t>
            </a:r>
            <a:r>
              <a:rPr lang="en-GB" dirty="0" smtClean="0"/>
              <a:t>financial constraints</a:t>
            </a:r>
          </a:p>
          <a:p>
            <a:pPr lvl="1"/>
            <a:r>
              <a:rPr lang="en-GB" dirty="0"/>
              <a:t>L</a:t>
            </a:r>
            <a:r>
              <a:rPr lang="en-GB" dirty="0" smtClean="0"/>
              <a:t>ack </a:t>
            </a:r>
            <a:r>
              <a:rPr lang="en-GB" dirty="0"/>
              <a:t>of risk appetite and </a:t>
            </a:r>
            <a:endParaRPr lang="en-GB" dirty="0" smtClean="0"/>
          </a:p>
          <a:p>
            <a:pPr lvl="1"/>
            <a:r>
              <a:rPr lang="en-GB" dirty="0"/>
              <a:t>T</a:t>
            </a:r>
            <a:r>
              <a:rPr lang="en-GB" dirty="0" smtClean="0"/>
              <a:t>he </a:t>
            </a:r>
            <a:r>
              <a:rPr lang="en-GB" dirty="0"/>
              <a:t>cost of </a:t>
            </a:r>
            <a:r>
              <a:rPr lang="en-GB" dirty="0" smtClean="0"/>
              <a:t>and access to land </a:t>
            </a:r>
          </a:p>
          <a:p>
            <a:pPr lvl="1"/>
            <a:r>
              <a:rPr lang="en-GB" dirty="0" smtClean="0"/>
              <a:t>Competing strategic priorities</a:t>
            </a:r>
          </a:p>
          <a:p>
            <a:pPr lvl="1"/>
            <a:r>
              <a:rPr lang="en-GB" dirty="0" smtClean="0"/>
              <a:t>Being too small to win opportunities</a:t>
            </a:r>
          </a:p>
          <a:p>
            <a:pPr lvl="1"/>
            <a:r>
              <a:rPr lang="en-GB" dirty="0" smtClean="0"/>
              <a:t>Lack of local authority support and guidance</a:t>
            </a:r>
          </a:p>
          <a:p>
            <a:r>
              <a:rPr lang="en-GB" dirty="0" smtClean="0"/>
              <a:t>To </a:t>
            </a:r>
            <a:r>
              <a:rPr lang="en-GB" dirty="0"/>
              <a:t>overcome some of these barriers we will consider a “how to” guide to development focused on small HAs, sharing development expertise through a shared development advisor, sharing </a:t>
            </a:r>
            <a:r>
              <a:rPr lang="en-GB" dirty="0" smtClean="0"/>
              <a:t>procurement, partnering </a:t>
            </a:r>
            <a:r>
              <a:rPr lang="en-GB" dirty="0"/>
              <a:t>with </a:t>
            </a:r>
            <a:r>
              <a:rPr lang="en-GB" dirty="0" smtClean="0"/>
              <a:t>larger providers and developing a g320 housing pledge</a:t>
            </a:r>
          </a:p>
          <a:p>
            <a:r>
              <a:rPr lang="en-GB" dirty="0" smtClean="0"/>
              <a:t>The policy environment is encouraging with the Mayor’s London Housing strategy actively encouraging small HAs to develop, and the GLA launching their Small Sites Initiative</a:t>
            </a:r>
            <a:endParaRPr lang="en-GB" dirty="0"/>
          </a:p>
          <a:p>
            <a:endParaRPr lang="en-GB" dirty="0"/>
          </a:p>
        </p:txBody>
      </p:sp>
      <p:pic>
        <p:nvPicPr>
          <p:cNvPr id="4" name="Picture 3" descr="g320 artwor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9378" y="554503"/>
            <a:ext cx="1446426" cy="946330"/>
          </a:xfrm>
          <a:prstGeom prst="rect">
            <a:avLst/>
          </a:prstGeom>
          <a:noFill/>
          <a:ln>
            <a:noFill/>
          </a:ln>
        </p:spPr>
      </p:pic>
    </p:spTree>
    <p:extLst>
      <p:ext uri="{BB962C8B-B14F-4D97-AF65-F5344CB8AC3E}">
        <p14:creationId xmlns:p14="http://schemas.microsoft.com/office/powerpoint/2010/main" val="2727290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84456" y="1027668"/>
            <a:ext cx="7573173" cy="5679881"/>
          </a:xfrm>
        </p:spPr>
      </p:pic>
      <p:pic>
        <p:nvPicPr>
          <p:cNvPr id="4" name="Picture 3" descr="g320 artwork"/>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39378" y="554503"/>
            <a:ext cx="1446426" cy="946330"/>
          </a:xfrm>
          <a:prstGeom prst="rect">
            <a:avLst/>
          </a:prstGeom>
          <a:noFill/>
          <a:ln>
            <a:noFill/>
          </a:ln>
        </p:spPr>
      </p:pic>
      <p:pic>
        <p:nvPicPr>
          <p:cNvPr id="5" name="Picture 4"/>
          <p:cNvPicPr>
            <a:picLocks noChangeAspect="1"/>
          </p:cNvPicPr>
          <p:nvPr/>
        </p:nvPicPr>
        <p:blipFill>
          <a:blip r:embed="rId4"/>
          <a:stretch>
            <a:fillRect/>
          </a:stretch>
        </p:blipFill>
        <p:spPr>
          <a:xfrm>
            <a:off x="1665029" y="5338148"/>
            <a:ext cx="1146147" cy="1146147"/>
          </a:xfrm>
          <a:prstGeom prst="rect">
            <a:avLst/>
          </a:prstGeom>
        </p:spPr>
      </p:pic>
    </p:spTree>
    <p:extLst>
      <p:ext uri="{BB962C8B-B14F-4D97-AF65-F5344CB8AC3E}">
        <p14:creationId xmlns:p14="http://schemas.microsoft.com/office/powerpoint/2010/main" val="1970896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Harrow Churches HA</a:t>
            </a:r>
            <a:endParaRPr lang="en-GB" dirty="0"/>
          </a:p>
        </p:txBody>
      </p:sp>
      <p:sp>
        <p:nvSpPr>
          <p:cNvPr id="3" name="Content Placeholder 2"/>
          <p:cNvSpPr>
            <a:spLocks noGrp="1"/>
          </p:cNvSpPr>
          <p:nvPr>
            <p:ph idx="1"/>
          </p:nvPr>
        </p:nvSpPr>
        <p:spPr/>
        <p:txBody>
          <a:bodyPr>
            <a:normAutofit/>
          </a:bodyPr>
          <a:lstStyle/>
          <a:p>
            <a:r>
              <a:rPr lang="en-GB" dirty="0" smtClean="0"/>
              <a:t>With 425 units, HCHA develops as a member of the West London Connected development Partnership</a:t>
            </a:r>
          </a:p>
          <a:p>
            <a:r>
              <a:rPr lang="en-GB" dirty="0" smtClean="0"/>
              <a:t>Partnerships include:</a:t>
            </a:r>
          </a:p>
          <a:p>
            <a:pPr lvl="1"/>
            <a:r>
              <a:rPr lang="en-GB" dirty="0" smtClean="0"/>
              <a:t>Extra care flagship 76 home scheme developed with Octavia</a:t>
            </a:r>
          </a:p>
          <a:p>
            <a:pPr lvl="1"/>
            <a:r>
              <a:rPr lang="en-GB" dirty="0" smtClean="0"/>
              <a:t>Partnering with a local church 28 life time homes were developed </a:t>
            </a:r>
          </a:p>
          <a:p>
            <a:pPr lvl="1"/>
            <a:r>
              <a:rPr lang="en-GB" dirty="0" smtClean="0"/>
              <a:t>Rent to buy scheme with </a:t>
            </a:r>
            <a:r>
              <a:rPr lang="en-GB" dirty="0" err="1"/>
              <a:t>R</a:t>
            </a:r>
            <a:r>
              <a:rPr lang="en-GB" dirty="0" err="1" smtClean="0"/>
              <a:t>entplus</a:t>
            </a:r>
            <a:r>
              <a:rPr lang="en-GB" dirty="0" smtClean="0"/>
              <a:t> in Oxfordshire opened in 2017</a:t>
            </a:r>
          </a:p>
          <a:p>
            <a:pPr lvl="1"/>
            <a:r>
              <a:rPr lang="en-GB" dirty="0" smtClean="0"/>
              <a:t>Department of Health capital funding to develop </a:t>
            </a:r>
            <a:r>
              <a:rPr lang="en-GB" smtClean="0"/>
              <a:t>30 homes</a:t>
            </a:r>
            <a:endParaRPr lang="en-GB" dirty="0" smtClean="0"/>
          </a:p>
          <a:p>
            <a:r>
              <a:rPr lang="en-GB" dirty="0" smtClean="0"/>
              <a:t>HCHA’s social mission is to provide more homes when and if they can. They know they can do more in partnership with others and are not afraid to look for new opportunities and funding routes</a:t>
            </a:r>
            <a:endParaRPr lang="en-GB" dirty="0"/>
          </a:p>
          <a:p>
            <a:pPr marL="457200" lvl="1" indent="0">
              <a:buNone/>
            </a:pPr>
            <a:endParaRPr lang="en-GB" dirty="0"/>
          </a:p>
        </p:txBody>
      </p:sp>
      <p:pic>
        <p:nvPicPr>
          <p:cNvPr id="4" name="Picture 3" descr="g320 artwor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9378" y="554503"/>
            <a:ext cx="1446426" cy="946330"/>
          </a:xfrm>
          <a:prstGeom prst="rect">
            <a:avLst/>
          </a:prstGeom>
          <a:noFill/>
          <a:ln>
            <a:noFill/>
          </a:ln>
        </p:spPr>
      </p:pic>
      <p:pic>
        <p:nvPicPr>
          <p:cNvPr id="5" name="Picture 4"/>
          <p:cNvPicPr>
            <a:picLocks noChangeAspect="1"/>
          </p:cNvPicPr>
          <p:nvPr/>
        </p:nvPicPr>
        <p:blipFill>
          <a:blip r:embed="rId3"/>
          <a:stretch>
            <a:fillRect/>
          </a:stretch>
        </p:blipFill>
        <p:spPr>
          <a:xfrm>
            <a:off x="8318377" y="300080"/>
            <a:ext cx="1146147" cy="1146147"/>
          </a:xfrm>
          <a:prstGeom prst="rect">
            <a:avLst/>
          </a:prstGeom>
        </p:spPr>
      </p:pic>
    </p:spTree>
    <p:extLst>
      <p:ext uri="{BB962C8B-B14F-4D97-AF65-F5344CB8AC3E}">
        <p14:creationId xmlns:p14="http://schemas.microsoft.com/office/powerpoint/2010/main" val="428442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501</TotalTime>
  <Words>744</Words>
  <Application>Microsoft Office PowerPoint</Application>
  <PresentationFormat>Custom</PresentationFormat>
  <Paragraphs>64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Wisp</vt:lpstr>
      <vt:lpstr>Developing Homes</vt:lpstr>
      <vt:lpstr>Who are the g320?</vt:lpstr>
      <vt:lpstr>PowerPoint Presentation</vt:lpstr>
      <vt:lpstr>What do we achieve?</vt:lpstr>
      <vt:lpstr>Is merger a way to increase development capacity?</vt:lpstr>
      <vt:lpstr>Developing more homes</vt:lpstr>
      <vt:lpstr>Developing more homes</vt:lpstr>
      <vt:lpstr>PowerPoint Presentation</vt:lpstr>
      <vt:lpstr>Harrow Churches HA</vt:lpstr>
      <vt:lpstr>PowerPoint Presentation</vt:lpstr>
      <vt:lpstr>Bexley Community HA</vt:lpstr>
      <vt:lpstr>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dc:title>
  <dc:creator>Clare Norton</dc:creator>
  <cp:lastModifiedBy>Steve</cp:lastModifiedBy>
  <cp:revision>24</cp:revision>
  <dcterms:created xsi:type="dcterms:W3CDTF">2017-11-01T07:11:28Z</dcterms:created>
  <dcterms:modified xsi:type="dcterms:W3CDTF">2018-04-16T08:15:52Z</dcterms:modified>
</cp:coreProperties>
</file>