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77" r:id="rId3"/>
    <p:sldId id="274" r:id="rId4"/>
    <p:sldId id="272" r:id="rId5"/>
    <p:sldId id="266" r:id="rId6"/>
    <p:sldId id="27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30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30" d="100"/>
          <a:sy n="130" d="100"/>
        </p:scale>
        <p:origin x="1260" y="-20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778C-8816-4D12-B00D-B4D00DFFDEE3}" type="datetimeFigureOut">
              <a:rPr lang="en-GB" smtClean="0"/>
              <a:t>09/04/2018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6A97-71F2-45E2-B860-D7C5ED8D71B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989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housing.org.uk/topics/investing-in-communities/rural-housing/federation-rural-alliance/rural-alliance-pledg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artin.collett@englishrural.com" TargetMode="External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://www.englishrural.org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0330" y="2796208"/>
            <a:ext cx="9250018" cy="1254627"/>
          </a:xfrm>
        </p:spPr>
        <p:txBody>
          <a:bodyPr/>
          <a:lstStyle/>
          <a:p>
            <a:r>
              <a:rPr lang="en-GB" sz="4000" b="1" dirty="0"/>
              <a:t>New supply: </a:t>
            </a:r>
            <a:r>
              <a:rPr lang="en-GB" sz="3600" b="1" i="1" dirty="0"/>
              <a:t>overcoming the obstacles</a:t>
            </a:r>
            <a:r>
              <a:rPr lang="en-GB" sz="3600" i="1" dirty="0"/>
              <a:t/>
            </a:r>
            <a:br>
              <a:rPr lang="en-GB" sz="3600" i="1" dirty="0"/>
            </a:br>
            <a:r>
              <a:rPr lang="en-GB" sz="3600" i="1" dirty="0"/>
              <a:t>‘a rural perspective’</a:t>
            </a:r>
            <a:endParaRPr lang="en-GB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0802" y="4766450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Martin Collett 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Operations and Communications Director </a:t>
            </a:r>
          </a:p>
          <a:p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English Rural Housing Association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032" y="358509"/>
            <a:ext cx="2370706" cy="160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30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69843"/>
          </a:xfrm>
        </p:spPr>
        <p:txBody>
          <a:bodyPr>
            <a:normAutofit fontScale="90000"/>
          </a:bodyPr>
          <a:lstStyle/>
          <a:p>
            <a:r>
              <a:rPr lang="en-GB" dirty="0"/>
              <a:t>The main supply challenges…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78227"/>
            <a:ext cx="8596668" cy="466313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Inconsistent approach to understanding need;</a:t>
            </a:r>
          </a:p>
          <a:p>
            <a:r>
              <a:rPr lang="en-GB" dirty="0"/>
              <a:t>Land availability and cost;</a:t>
            </a:r>
          </a:p>
          <a:p>
            <a:r>
              <a:rPr lang="en-GB" dirty="0"/>
              <a:t>Finance and investment;</a:t>
            </a:r>
          </a:p>
          <a:p>
            <a:r>
              <a:rPr lang="en-GB" dirty="0"/>
              <a:t>Affordability and access to mortgages;</a:t>
            </a:r>
          </a:p>
          <a:p>
            <a:r>
              <a:rPr lang="en-GB" dirty="0"/>
              <a:t>Approach to allocations – local authority policy and CBL;</a:t>
            </a:r>
          </a:p>
          <a:p>
            <a:r>
              <a:rPr lang="en-GB" dirty="0"/>
              <a:t>Resource Capacity; </a:t>
            </a:r>
          </a:p>
          <a:p>
            <a:r>
              <a:rPr lang="en-GB" dirty="0"/>
              <a:t>Local Politics and NIMBYism; </a:t>
            </a:r>
          </a:p>
          <a:p>
            <a:r>
              <a:rPr lang="en-GB" dirty="0"/>
              <a:t>Planning, Infrastructure and Viability; </a:t>
            </a:r>
          </a:p>
        </p:txBody>
      </p:sp>
    </p:spTree>
    <p:extLst>
      <p:ext uri="{BB962C8B-B14F-4D97-AF65-F5344CB8AC3E}">
        <p14:creationId xmlns:p14="http://schemas.microsoft.com/office/powerpoint/2010/main" val="112292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11965"/>
            <a:ext cx="8596668" cy="4492486"/>
          </a:xfrm>
        </p:spPr>
        <p:txBody>
          <a:bodyPr>
            <a:noAutofit/>
          </a:bodyPr>
          <a:lstStyle/>
          <a:p>
            <a:pPr fontAlgn="base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Have a forward looking programme approach supported by sound business planning;</a:t>
            </a:r>
          </a:p>
          <a:p>
            <a:pPr fontAlgn="base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Proactively look to enabling opportunities, through strong local partnerships and influencing;</a:t>
            </a:r>
          </a:p>
          <a:p>
            <a:pPr fontAlgn="base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Maintain a strong brand and clear offer;</a:t>
            </a:r>
          </a:p>
          <a:p>
            <a:pPr fontAlgn="base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Form strategic partnerships that compliment expertise and secure supply when it makes sense to do so;</a:t>
            </a:r>
          </a:p>
          <a:p>
            <a:pPr fontAlgn="base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Invest resources in achieving supply if supply is your objective.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878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How to overcome supply challenges…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418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63" y="371061"/>
            <a:ext cx="8229010" cy="616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8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000" b="1" dirty="0">
                <a:latin typeface="Arial" panose="020B0604020202020204" pitchFamily="34" charset="0"/>
                <a:cs typeface="Arial" panose="020B0604020202020204" pitchFamily="34" charset="0"/>
              </a:rPr>
              <a:t>Work with and for rural communities, in accordance with the </a:t>
            </a:r>
            <a:r>
              <a:rPr lang="en-GB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Rural Housing Alliance pledge</a:t>
            </a:r>
            <a:endParaRPr lang="en-GB" sz="3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478157"/>
            <a:ext cx="8596668" cy="3563205"/>
          </a:xfrm>
        </p:spPr>
        <p:txBody>
          <a:bodyPr>
            <a:noAutofit/>
          </a:bodyPr>
          <a:lstStyle/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Work closely with the local community and Parish Council to find the right site;</a:t>
            </a:r>
          </a:p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Always give qualifying local people in housing need first priority for every home;</a:t>
            </a:r>
          </a:p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Ensure that affordable homes always remain affordable;</a:t>
            </a:r>
          </a:p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Build sensitively designed, high quality homes to high environmental standards;</a:t>
            </a:r>
          </a:p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Provide good quality and locally sensitive management services to our residents;</a:t>
            </a:r>
          </a:p>
          <a:p>
            <a:pPr fontAlgn="base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Always respond positively to the local community.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0" y="609600"/>
            <a:ext cx="584784" cy="597497"/>
          </a:xfrm>
          <a:prstGeom prst="rect">
            <a:avLst/>
          </a:prstGeom>
        </p:spPr>
      </p:pic>
      <p:pic>
        <p:nvPicPr>
          <p:cNvPr id="1026" name="Picture 2" descr="Rural Housing Alli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090" y="5543074"/>
            <a:ext cx="2348154" cy="108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5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30" y="543340"/>
            <a:ext cx="8596668" cy="4477605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929" y="3444883"/>
            <a:ext cx="2585393" cy="17511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7686" y="3276413"/>
            <a:ext cx="817563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 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3"/>
              </a:rPr>
              <a:t>martin.collett@englishrural.com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W.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hlinkClick r:id="rId4"/>
              </a:rPr>
              <a:t>www.englishrural.org.uk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T.    </a:t>
            </a:r>
            <a:r>
              <a:rPr lang="en-US" dirty="0">
                <a:solidFill>
                  <a:schemeClr val="accent1"/>
                </a:solidFill>
              </a:rPr>
              <a:t>020 7820 7930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  <a:r>
              <a:rPr lang="en-US" dirty="0">
                <a:solidFill>
                  <a:schemeClr val="accent1"/>
                </a:solidFill>
              </a:rPr>
              <a:t>@</a:t>
            </a:r>
            <a:r>
              <a:rPr lang="en-US" dirty="0" err="1">
                <a:solidFill>
                  <a:schemeClr val="accent1"/>
                </a:solidFill>
              </a:rPr>
              <a:t>EnglishRural</a:t>
            </a:r>
            <a:endParaRPr lang="en-GB" i="1" dirty="0">
              <a:solidFill>
                <a:schemeClr val="accent1"/>
              </a:solidFill>
            </a:endParaRP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r>
              <a:rPr lang="en-GB" i="1" dirty="0"/>
              <a:t>“Working with communities to develop and manage affordable rural homes”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0" y="4285930"/>
            <a:ext cx="940632" cy="35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606350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920</TotalTime>
  <Words>209</Words>
  <Application>Microsoft Office PowerPoint</Application>
  <PresentationFormat>Custom</PresentationFormat>
  <Paragraphs>34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Facet</vt:lpstr>
      <vt:lpstr>New supply: overcoming the obstacles ‘a rural perspective’</vt:lpstr>
      <vt:lpstr>The main supply challenges…</vt:lpstr>
      <vt:lpstr>How to overcome supply challenges…  </vt:lpstr>
      <vt:lpstr>PowerPoint Presentation</vt:lpstr>
      <vt:lpstr>Work with and for rural communities, in accordance with the Rural Housing Alliance pledge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5-Star Plan for rural housing</dc:title>
  <dc:creator>Martin Collett</dc:creator>
  <cp:lastModifiedBy>Steve</cp:lastModifiedBy>
  <cp:revision>51</cp:revision>
  <dcterms:created xsi:type="dcterms:W3CDTF">2017-06-27T14:56:08Z</dcterms:created>
  <dcterms:modified xsi:type="dcterms:W3CDTF">2018-04-09T10:52:03Z</dcterms:modified>
</cp:coreProperties>
</file>