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DE3DE-E03A-4BB5-A2D5-3B34BB12978D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9845-FC2F-4A2D-A493-E931DF572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5436" fontAlgn="base">
              <a:spcBef>
                <a:spcPct val="0"/>
              </a:spcBef>
              <a:spcAft>
                <a:spcPct val="0"/>
              </a:spcAft>
              <a:defRPr/>
            </a:pPr>
            <a:fld id="{D882809F-1AAD-4E9B-81AD-EB6280F05F83}" type="slidenum">
              <a:rPr lang="en-US">
                <a:solidFill>
                  <a:prstClr val="black"/>
                </a:solidFill>
                <a:cs typeface="Arial" charset="0"/>
              </a:rPr>
              <a:pPr defTabSz="100543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685800"/>
            <a:ext cx="4845050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449" y="4343913"/>
            <a:ext cx="5023105" cy="411436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11BBF-CD85-4376-A701-F9D8AC5F4D8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685800"/>
            <a:ext cx="4846638" cy="34274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343400"/>
            <a:ext cx="502285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AEE7D-A0B8-4E0B-B3B6-044FCFE5D54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2D9B7-176A-4D5F-AF34-99EA7DD3BA5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1128C-5D5C-408F-8F80-58C519D0528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2E932-D8BD-441A-A313-915009F9927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685800"/>
            <a:ext cx="4846638" cy="34274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343400"/>
            <a:ext cx="502285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A51CC-54CA-42C7-845B-7FB350D2862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685800"/>
            <a:ext cx="4845050" cy="34274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343400"/>
            <a:ext cx="502285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94" tIns="44897" rIns="89794" bIns="44897" anchor="b"/>
          <a:lstStyle/>
          <a:p>
            <a:pPr algn="r" defTabSz="988226"/>
            <a:fld id="{1BE83A12-2AC3-4523-89F2-3828ED7AA04F}" type="slidenum">
              <a:rPr lang="en-US" sz="1200">
                <a:solidFill>
                  <a:prstClr val="black"/>
                </a:solidFill>
              </a:rPr>
              <a:pPr algn="r" defTabSz="988226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94" tIns="44897" rIns="89794" bIns="44897" anchor="b"/>
          <a:lstStyle/>
          <a:p>
            <a:pPr algn="r" defTabSz="988226"/>
            <a:fld id="{50109973-7706-40C2-AC4D-FBCD770787A2}" type="slidenum">
              <a:rPr lang="en-US" sz="1200">
                <a:solidFill>
                  <a:prstClr val="black"/>
                </a:solidFill>
              </a:rPr>
              <a:pPr algn="r" defTabSz="988226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836" fontAlgn="base">
              <a:spcBef>
                <a:spcPct val="0"/>
              </a:spcBef>
              <a:spcAft>
                <a:spcPct val="0"/>
              </a:spcAft>
              <a:defRPr/>
            </a:pPr>
            <a:fld id="{544F5F1E-7CBB-4EE0-8F6C-FBC7806259F3}" type="slidenum">
              <a:rPr lang="en-US">
                <a:solidFill>
                  <a:prstClr val="black"/>
                </a:solidFill>
                <a:cs typeface="Arial" charset="0"/>
              </a:rPr>
              <a:pPr defTabSz="1042836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685800"/>
            <a:ext cx="48466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447" y="4343913"/>
            <a:ext cx="5023106" cy="411436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5436" fontAlgn="base">
              <a:spcBef>
                <a:spcPct val="0"/>
              </a:spcBef>
              <a:spcAft>
                <a:spcPct val="0"/>
              </a:spcAft>
              <a:defRPr/>
            </a:pPr>
            <a:fld id="{D882809F-1AAD-4E9B-81AD-EB6280F05F83}" type="slidenum">
              <a:rPr lang="en-US">
                <a:solidFill>
                  <a:prstClr val="black"/>
                </a:solidFill>
                <a:cs typeface="Arial" charset="0"/>
              </a:rPr>
              <a:pPr defTabSz="1005436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685800"/>
            <a:ext cx="4845050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449" y="4343913"/>
            <a:ext cx="5023105" cy="411436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13801-DF92-447E-A94C-0AD3EE3EBC3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685800"/>
            <a:ext cx="4845050" cy="3427413"/>
          </a:xfrm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447" y="4342450"/>
            <a:ext cx="5023106" cy="411582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EE7E7-BD66-4E6B-90DA-888646632E11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5436" fontAlgn="base">
              <a:spcBef>
                <a:spcPct val="0"/>
              </a:spcBef>
              <a:spcAft>
                <a:spcPct val="0"/>
              </a:spcAft>
              <a:defRPr/>
            </a:pPr>
            <a:fld id="{F5DBD2F9-69A7-46DB-8C99-586179F031C1}" type="slidenum">
              <a:rPr lang="en-US">
                <a:solidFill>
                  <a:prstClr val="black"/>
                </a:solidFill>
                <a:cs typeface="Arial" charset="0"/>
              </a:rPr>
              <a:pPr defTabSz="1005436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5436" fontAlgn="base">
              <a:spcBef>
                <a:spcPct val="0"/>
              </a:spcBef>
              <a:spcAft>
                <a:spcPct val="0"/>
              </a:spcAft>
              <a:defRPr/>
            </a:pPr>
            <a:fld id="{9355645E-9151-4900-9269-4F9180E3CE9E}" type="slidenum">
              <a:rPr lang="en-US">
                <a:solidFill>
                  <a:prstClr val="black"/>
                </a:solidFill>
                <a:cs typeface="Arial" charset="0"/>
              </a:rPr>
              <a:pPr defTabSz="1005436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908" y="8686363"/>
            <a:ext cx="2971092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defTabSz="988226" eaLnBrk="0" hangingPunct="0"/>
            <a:fld id="{05F9EE79-BFA2-4123-BD16-706DF31EBB75}" type="slidenum">
              <a:rPr lang="en-US" sz="1200" b="1">
                <a:solidFill>
                  <a:prstClr val="black"/>
                </a:solidFill>
              </a:rPr>
              <a:pPr algn="r" defTabSz="988226" eaLnBrk="0" hangingPunct="0"/>
              <a:t>14</a:t>
            </a:fld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6941C-D1D3-463D-B042-8AA390671B6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685800"/>
            <a:ext cx="4845050" cy="3427413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343400"/>
            <a:ext cx="502285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2F97C-240C-47F3-9FA3-A205E58153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685800"/>
            <a:ext cx="4846638" cy="34274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343400"/>
            <a:ext cx="502285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>
                <a:solidFill>
                  <a:srgbClr val="3C5669"/>
                </a:solidFill>
              </a:rPr>
              <a:pPr/>
              <a:t>28/05/2014</a:t>
            </a:fld>
            <a:endParaRPr lang="en-GB" dirty="0">
              <a:solidFill>
                <a:srgbClr val="3C566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566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>
                <a:solidFill>
                  <a:srgbClr val="3C5669"/>
                </a:solidFill>
              </a:rPr>
              <a:pPr/>
              <a:t>‹#›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6329" y="1617311"/>
            <a:ext cx="4547565" cy="3516111"/>
          </a:xfrm>
          <a:solidFill>
            <a:schemeClr val="tx1"/>
          </a:solidFill>
        </p:spPr>
        <p:txBody>
          <a:bodyPr lIns="418589" tIns="89706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BFCAD5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DA0B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37A8C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37A8C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0188" y="6255063"/>
            <a:ext cx="3674658" cy="388759"/>
          </a:xfrm>
        </p:spPr>
        <p:txBody>
          <a:bodyPr anchor="b"/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01" tIns="37945" rIns="75901" bIns="37945" rtlCol="0" anchor="ctr"/>
          <a:lstStyle/>
          <a:p>
            <a:pPr algn="ctr" defTabSz="866333"/>
            <a:endParaRPr lang="en-GB">
              <a:solidFill>
                <a:srgbClr val="3C5669"/>
              </a:solidFill>
            </a:endParaRPr>
          </a:p>
        </p:txBody>
      </p:sp>
      <p:pic>
        <p:nvPicPr>
          <p:cNvPr id="12" name="Picture 11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934" y="414678"/>
            <a:ext cx="807042" cy="8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>
                <a:solidFill>
                  <a:srgbClr val="3C5669"/>
                </a:solidFill>
              </a:rPr>
              <a:pPr/>
              <a:t>28/05/2014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C566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>
                <a:solidFill>
                  <a:srgbClr val="3C5669"/>
                </a:solidFill>
              </a:rPr>
              <a:pPr/>
              <a:t>‹#›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71" y="6128777"/>
            <a:ext cx="3789996" cy="53357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35206" y="1491683"/>
            <a:ext cx="8219287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>
                <a:solidFill>
                  <a:srgbClr val="3C5669"/>
                </a:solidFill>
              </a:rPr>
              <a:pPr/>
              <a:t>28/05/2014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56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>
                <a:solidFill>
                  <a:srgbClr val="3C5669"/>
                </a:solidFill>
              </a:rPr>
              <a:pPr/>
              <a:t>‹#›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71" y="6128777"/>
            <a:ext cx="3789996" cy="53357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35206" y="1491683"/>
            <a:ext cx="8219287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204" y="276625"/>
            <a:ext cx="905440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3"/>
          <p:cNvSpPr>
            <a:spLocks noChangeShapeType="1"/>
          </p:cNvSpPr>
          <p:nvPr userDrawn="1"/>
        </p:nvSpPr>
        <p:spPr bwMode="auto">
          <a:xfrm>
            <a:off x="260637" y="6476200"/>
            <a:ext cx="86010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5901" tIns="37945" rIns="75901" bIns="37945" anchor="ctr"/>
          <a:lstStyle/>
          <a:p>
            <a:pPr defTabSz="866333">
              <a:defRPr/>
            </a:pPr>
            <a:endParaRPr lang="en-GB">
              <a:solidFill>
                <a:srgbClr val="3C5669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60637" y="1313970"/>
            <a:ext cx="86010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5901" tIns="37945" rIns="75901" bIns="37945" anchor="ctr"/>
          <a:lstStyle/>
          <a:p>
            <a:pPr defTabSz="866333">
              <a:defRPr/>
            </a:pPr>
            <a:endParaRPr lang="en-GB">
              <a:solidFill>
                <a:srgbClr val="3C566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478" y="4091749"/>
            <a:ext cx="2932162" cy="1798064"/>
          </a:xfrm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195477" y="1860681"/>
            <a:ext cx="5799164" cy="637654"/>
          </a:xfrm>
        </p:spPr>
        <p:txBody>
          <a:bodyPr lIns="75901" tIns="37945" rIns="75901" bIns="37945">
            <a:sp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95479" y="6120333"/>
            <a:ext cx="7819097" cy="484094"/>
          </a:xfrm>
          <a:ln>
            <a:miter lim="800000"/>
            <a:headEnd/>
            <a:tailEnd/>
          </a:ln>
        </p:spPr>
        <p:txBody>
          <a:bodyPr wrap="square" lIns="75901" tIns="37945" rIns="75901" bIns="3794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3C566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81" y="1716659"/>
            <a:ext cx="4650734" cy="3824239"/>
          </a:xfrm>
          <a:solidFill>
            <a:srgbClr val="BFCAD5"/>
          </a:solidFill>
        </p:spPr>
        <p:txBody>
          <a:bodyPr tIns="89706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606B8D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rgbClr val="8DA0B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8DA0B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>
                <a:solidFill>
                  <a:srgbClr val="3C5669"/>
                </a:solidFill>
              </a:rPr>
              <a:pPr/>
              <a:t>28/05/2014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C56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>
                <a:solidFill>
                  <a:srgbClr val="3C5669"/>
                </a:solidFill>
              </a:rPr>
              <a:pPr/>
              <a:t>‹#›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0187" y="6255063"/>
            <a:ext cx="3727668" cy="388759"/>
          </a:xfrm>
        </p:spPr>
        <p:txBody>
          <a:bodyPr anchor="b"/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234823" y="1716300"/>
            <a:ext cx="3514152" cy="38235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35206" y="1491683"/>
            <a:ext cx="8219287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6652" tIns="43403" rIns="86652" bIns="4340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86652" tIns="43403" rIns="86652" bIns="43403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3229" y="6356711"/>
            <a:ext cx="967447" cy="365125"/>
          </a:xfrm>
          <a:prstGeom prst="rect">
            <a:avLst/>
          </a:prstGeom>
        </p:spPr>
        <p:txBody>
          <a:bodyPr vert="horz" lIns="86652" tIns="43403" rIns="86652" bIns="43403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866333"/>
            <a:fld id="{06B64096-513A-4056-AD1A-8089F6AFE02D}" type="datetimeFigureOut">
              <a:rPr lang="en-GB" smtClean="0">
                <a:solidFill>
                  <a:srgbClr val="3C5669"/>
                </a:solidFill>
              </a:rPr>
              <a:pPr defTabSz="866333"/>
              <a:t>28/05/2014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3723" y="6356711"/>
            <a:ext cx="2723083" cy="365125"/>
          </a:xfrm>
          <a:prstGeom prst="rect">
            <a:avLst/>
          </a:prstGeom>
        </p:spPr>
        <p:txBody>
          <a:bodyPr vert="horz" lIns="86652" tIns="43403" rIns="86652" bIns="43403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866333"/>
            <a:endParaRPr lang="en-GB" dirty="0">
              <a:solidFill>
                <a:srgbClr val="3C56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1102" y="6356711"/>
            <a:ext cx="642407" cy="365125"/>
          </a:xfrm>
          <a:prstGeom prst="rect">
            <a:avLst/>
          </a:prstGeom>
        </p:spPr>
        <p:txBody>
          <a:bodyPr vert="horz" lIns="86652" tIns="43403" rIns="86652" bIns="43403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defTabSz="866333"/>
            <a:fld id="{AC5418B0-CB07-44CE-97FE-8A2F735695C7}" type="slidenum">
              <a:rPr lang="en-GB" smtClean="0">
                <a:solidFill>
                  <a:srgbClr val="3C5669"/>
                </a:solidFill>
              </a:rPr>
              <a:pPr defTabSz="866333"/>
              <a:t>‹#›</a:t>
            </a:fld>
            <a:endParaRPr lang="en-GB">
              <a:solidFill>
                <a:srgbClr val="3C5669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01" tIns="37945" rIns="75901" bIns="37945" rtlCol="0" anchor="ctr"/>
          <a:lstStyle/>
          <a:p>
            <a:pPr algn="ctr" defTabSz="866333"/>
            <a:endParaRPr lang="en-GB">
              <a:solidFill>
                <a:srgbClr val="3C5669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2934" y="414678"/>
            <a:ext cx="807042" cy="8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86633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870" indent="-218870" algn="l" defTabSz="866333" rtl="0" eaLnBrk="1" latinLnBrk="0" hangingPunct="1">
        <a:spcBef>
          <a:spcPts val="1052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0941" indent="-232038" algn="l" defTabSz="866333" rtl="0" eaLnBrk="1" latinLnBrk="0" hangingPunct="1">
        <a:spcBef>
          <a:spcPct val="20000"/>
        </a:spcBef>
        <a:buClr>
          <a:srgbClr val="637A8C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808" indent="-207020" algn="l" defTabSz="866333" rtl="0" eaLnBrk="1" latinLnBrk="0" hangingPunct="1">
        <a:spcBef>
          <a:spcPct val="20000"/>
        </a:spcBef>
        <a:buClr>
          <a:srgbClr val="8DA0B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563" indent="-230726" algn="l" defTabSz="866333" rtl="0" eaLnBrk="1" latinLnBrk="0" hangingPunct="1">
        <a:spcBef>
          <a:spcPct val="20000"/>
        </a:spcBef>
        <a:buClr>
          <a:srgbClr val="BFCAD5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441" indent="-205712" algn="l" defTabSz="866333" rtl="0" eaLnBrk="1" latinLnBrk="0" hangingPunct="1">
        <a:spcBef>
          <a:spcPct val="20000"/>
        </a:spcBef>
        <a:buClr>
          <a:srgbClr val="BFCAD5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411" indent="-216585" algn="l" defTabSz="866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15576" indent="-216585" algn="l" defTabSz="866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48739" indent="-216585" algn="l" defTabSz="866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81922" indent="-216585" algn="l" defTabSz="866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174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333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492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672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839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999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2168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335" algn="l" defTabSz="866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ejones@savill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2810" y="1527758"/>
            <a:ext cx="7672489" cy="2151134"/>
          </a:xfrm>
          <a:solidFill>
            <a:schemeClr val="bg1"/>
          </a:solidFill>
        </p:spPr>
        <p:txBody>
          <a:bodyPr anchor="ctr"/>
          <a:lstStyle/>
          <a:p>
            <a:pPr algn="ctr">
              <a:buNone/>
            </a:pPr>
            <a:r>
              <a:rPr lang="en-GB" sz="5300" dirty="0">
                <a:solidFill>
                  <a:schemeClr val="tx2"/>
                </a:solidFill>
              </a:rPr>
              <a:t> </a:t>
            </a:r>
            <a:r>
              <a:rPr lang="en-GB" sz="3900" b="1" dirty="0">
                <a:solidFill>
                  <a:schemeClr val="accent6">
                    <a:lumMod val="50000"/>
                  </a:schemeClr>
                </a:solidFill>
              </a:rPr>
              <a:t>Active asset management &amp; stock rationalisation </a:t>
            </a:r>
          </a:p>
          <a:p>
            <a:pPr algn="ctr">
              <a:buNone/>
            </a:pPr>
            <a:r>
              <a:rPr lang="en-GB" sz="2800" b="1" dirty="0" err="1">
                <a:solidFill>
                  <a:srgbClr val="002244"/>
                </a:solidFill>
              </a:rPr>
              <a:t>Mervyn</a:t>
            </a:r>
            <a:r>
              <a:rPr lang="en-GB" sz="2800" b="1" dirty="0">
                <a:solidFill>
                  <a:srgbClr val="002244"/>
                </a:solidFill>
              </a:rPr>
              <a:t> Jones - Savills</a:t>
            </a:r>
            <a:endParaRPr lang="en-GB" sz="39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3900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120" y="3622663"/>
            <a:ext cx="3693709" cy="28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Presentation of results - 30 yr NPV in GIS</a:t>
            </a:r>
            <a:endParaRPr lang="en-US" dirty="0" smtClean="0"/>
          </a:p>
        </p:txBody>
      </p:sp>
      <p:pic>
        <p:nvPicPr>
          <p:cNvPr id="5" name="Content Placeholder 4" descr="GENESIS - BRENT TRIVARIATE THEMATIC v3.2.bmp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653" y="1396439"/>
            <a:ext cx="6705766" cy="492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170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analysis - yield</a:t>
            </a:r>
            <a:endParaRPr lang="en-GB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85" y="1617238"/>
            <a:ext cx="7871225" cy="36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>
          <a:xfrm>
            <a:off x="431136" y="5459907"/>
            <a:ext cx="8221998" cy="1150045"/>
          </a:xfrm>
        </p:spPr>
        <p:txBody>
          <a:bodyPr>
            <a:normAutofit/>
          </a:bodyPr>
          <a:lstStyle/>
          <a:p>
            <a:pPr marL="367804" lvl="1"/>
            <a:r>
              <a:rPr lang="en-GB" sz="2100" dirty="0"/>
              <a:t>Green  = yield measured by annual gross income / </a:t>
            </a:r>
            <a:r>
              <a:rPr lang="en-GB" sz="2100" dirty="0" err="1"/>
              <a:t>vp</a:t>
            </a:r>
            <a:r>
              <a:rPr lang="en-GB" sz="2100" dirty="0"/>
              <a:t> value</a:t>
            </a:r>
          </a:p>
          <a:p>
            <a:pPr marL="367804" lvl="1"/>
            <a:r>
              <a:rPr lang="en-GB" sz="2100" dirty="0"/>
              <a:t>Red = the number of properties at each yield value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769957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analysis – Underlying asset value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98" y="1599673"/>
            <a:ext cx="8066701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42281" y="2488060"/>
            <a:ext cx="729782" cy="732595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87" tIns="37938" rIns="75887" bIns="37938" rtlCol="0" anchor="ctr"/>
          <a:lstStyle/>
          <a:p>
            <a:pPr algn="ctr" defTabSz="866180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46501" y="2183963"/>
            <a:ext cx="729782" cy="732595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87" tIns="37938" rIns="75887" bIns="37938" rtlCol="0" anchor="ctr"/>
          <a:lstStyle/>
          <a:p>
            <a:pPr algn="ctr" defTabSz="866180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7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asset performance to set decision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Something for something</a:t>
            </a:r>
          </a:p>
          <a:p>
            <a:pPr lvl="1"/>
            <a:r>
              <a:rPr lang="en-GB" dirty="0" smtClean="0"/>
              <a:t>At each letting – series of decisions</a:t>
            </a:r>
          </a:p>
          <a:p>
            <a:pPr lvl="1"/>
            <a:r>
              <a:rPr lang="en-GB" dirty="0" smtClean="0"/>
              <a:t>Preparing for conversions and considering disposal strategies – avoiding delay and maximising value at each letting</a:t>
            </a:r>
          </a:p>
          <a:p>
            <a:pPr lvl="1"/>
            <a:r>
              <a:rPr lang="en-GB" dirty="0" smtClean="0"/>
              <a:t>Flagging/traffic lighting in operations systems</a:t>
            </a:r>
          </a:p>
          <a:p>
            <a:pPr lvl="1"/>
            <a:r>
              <a:rPr lang="en-GB" dirty="0" smtClean="0"/>
              <a:t>Asset registers</a:t>
            </a:r>
          </a:p>
          <a:p>
            <a:pPr lvl="1"/>
            <a:r>
              <a:rPr lang="en-GB" dirty="0" smtClean="0"/>
              <a:t>Key missing information – legal and political constraints on action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020" y="1599672"/>
          <a:ext cx="3712402" cy="437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050"/>
                <a:gridCol w="464050"/>
                <a:gridCol w="464050"/>
                <a:gridCol w="464050"/>
                <a:gridCol w="464050"/>
                <a:gridCol w="464050"/>
                <a:gridCol w="464050"/>
                <a:gridCol w="464050"/>
              </a:tblGrid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Asset Group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Soc rent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Aff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rent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T/O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Yield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OMV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-£4,051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£67.04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£170.98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2.15%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£166,303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-£3,412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£50.43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2.03%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-£1,935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£51.28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£157.78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2.22%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£123,800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-£1,415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£88.50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£92.02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£1,264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£64.79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2.61%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£2,357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£68.26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2.75%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£2,806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£69.22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£109.23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£94,300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£2,856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£67.70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£107,997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£4,499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£106.57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£4,942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£59.54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2.40%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  <a:tr h="336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£6,782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£107.62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£149.70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2.29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£128,866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Source: Example from other RP’s use of asset model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>
                <a:solidFill>
                  <a:srgbClr val="3C5669"/>
                </a:solidFill>
              </a:rPr>
              <a:pPr/>
              <a:t>13</a:t>
            </a:fld>
            <a:endParaRPr lang="en-GB">
              <a:solidFill>
                <a:srgbClr val="3C5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 – active asset management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600200"/>
            <a:ext cx="5227936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100" dirty="0"/>
              <a:t>Strengthen  business plan </a:t>
            </a:r>
          </a:p>
          <a:p>
            <a:pPr lvl="0"/>
            <a:r>
              <a:rPr lang="en-GB" sz="2100" dirty="0"/>
              <a:t>Make more efficient use of capital resources available</a:t>
            </a:r>
          </a:p>
          <a:p>
            <a:pPr lvl="0"/>
            <a:r>
              <a:rPr lang="en-GB" sz="2100" dirty="0"/>
              <a:t>Consider long-term planning for obsolescence</a:t>
            </a:r>
          </a:p>
          <a:p>
            <a:pPr lvl="0"/>
            <a:r>
              <a:rPr lang="en-GB" sz="2100" dirty="0"/>
              <a:t>Obtain a balance between new build, remodelling &amp; stock investment </a:t>
            </a:r>
          </a:p>
          <a:p>
            <a:pPr lvl="0"/>
            <a:r>
              <a:rPr lang="en-GB" sz="2100" dirty="0"/>
              <a:t>Test alternative strategies</a:t>
            </a:r>
          </a:p>
          <a:p>
            <a:pPr lvl="0"/>
            <a:r>
              <a:rPr lang="en-GB" sz="2100" dirty="0"/>
              <a:t>Enable balanced investment decisions and support difficult decision making</a:t>
            </a:r>
          </a:p>
          <a:p>
            <a:pPr lvl="0"/>
            <a:r>
              <a:rPr lang="en-GB" sz="2100" dirty="0"/>
              <a:t>Communicate reasons to members, staff and residents</a:t>
            </a:r>
          </a:p>
          <a:p>
            <a:pPr lvl="0"/>
            <a:r>
              <a:rPr lang="en-GB" sz="2100" dirty="0"/>
              <a:t>Assist the organisation in delivering its social, financial and housing objectives</a:t>
            </a:r>
          </a:p>
        </p:txBody>
      </p:sp>
      <p:sp>
        <p:nvSpPr>
          <p:cNvPr id="16386" name="Rectangle 3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552369" lvl="2" indent="-267593">
              <a:defRPr/>
            </a:pPr>
            <a:endParaRPr lang="en-GB" sz="2100" dirty="0"/>
          </a:p>
          <a:p>
            <a:pPr marL="552369" lvl="2" indent="-267593">
              <a:defRPr/>
            </a:pPr>
            <a:endParaRPr lang="en-GB" dirty="0" smtClean="0"/>
          </a:p>
          <a:p>
            <a:pPr marL="371760" lvl="1" indent="-267593">
              <a:defRPr/>
            </a:pPr>
            <a:endParaRPr lang="en-US" dirty="0" smtClean="0"/>
          </a:p>
          <a:p>
            <a:pPr lvl="1" eaLnBrk="1" hangingPunct="1">
              <a:buFont typeface="Times" pitchFamily="18" charset="0"/>
              <a:buNone/>
              <a:defRPr/>
            </a:pPr>
            <a:endParaRPr lang="en-US" sz="1800" dirty="0"/>
          </a:p>
        </p:txBody>
      </p:sp>
      <p:pic>
        <p:nvPicPr>
          <p:cNvPr id="6" name="Content Placeholder 8" descr="tick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83394" y="1728415"/>
            <a:ext cx="1745775" cy="2116230"/>
          </a:xfrm>
        </p:spPr>
      </p:pic>
      <p:pic>
        <p:nvPicPr>
          <p:cNvPr id="7" name="Picture 2" descr="http://t2.gstatic.com/images?q=tbn:ANd9GcQavdUpkIUS7_jH_SUcqRQfnfB6iJNfGDZ8L9iPg4rdbe8j0ess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656" y="4078247"/>
            <a:ext cx="2109527" cy="167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3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385" y="1757739"/>
            <a:ext cx="4303097" cy="44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– Circle Housing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Asset performance evaluation as part of strategy to “Optimise value through assets”</a:t>
            </a:r>
          </a:p>
          <a:p>
            <a:r>
              <a:rPr lang="en-GB" dirty="0" smtClean="0"/>
              <a:t>Over 50,000 homes across 9 RP partners</a:t>
            </a:r>
          </a:p>
          <a:p>
            <a:r>
              <a:rPr lang="en-GB" dirty="0" smtClean="0"/>
              <a:t>Data collection and cleansing from multiple sources – data improvement plan now in place</a:t>
            </a:r>
          </a:p>
          <a:p>
            <a:r>
              <a:rPr lang="en-GB" dirty="0" smtClean="0"/>
              <a:t>Support streamlined decision making and coherent strategy within complex group structure</a:t>
            </a:r>
          </a:p>
          <a:p>
            <a:r>
              <a:rPr lang="en-GB" dirty="0" smtClean="0"/>
              <a:t>Identify group wide benchmarks for performance improvement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lowchart: Connector 5"/>
          <p:cNvSpPr>
            <a:spLocks noChangeArrowheads="1"/>
          </p:cNvSpPr>
          <p:nvPr/>
        </p:nvSpPr>
        <p:spPr bwMode="auto">
          <a:xfrm>
            <a:off x="6908862" y="2551341"/>
            <a:ext cx="1727204" cy="74131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75845" tIns="37919" rIns="75845" bIns="37919"/>
          <a:lstStyle/>
          <a:p>
            <a:pPr defTabSz="866180" eaLnBrk="0" hangingPunct="0"/>
            <a:endParaRPr lang="en-GB">
              <a:solidFill>
                <a:srgbClr val="3C5669"/>
              </a:solidFill>
            </a:endParaRPr>
          </a:p>
        </p:txBody>
      </p:sp>
      <p:sp>
        <p:nvSpPr>
          <p:cNvPr id="10" name="Flowchart: Connector 5"/>
          <p:cNvSpPr>
            <a:spLocks noChangeArrowheads="1"/>
          </p:cNvSpPr>
          <p:nvPr/>
        </p:nvSpPr>
        <p:spPr bwMode="auto">
          <a:xfrm>
            <a:off x="5181611" y="2961889"/>
            <a:ext cx="480428" cy="38028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75845" tIns="37919" rIns="75845" bIns="37919"/>
          <a:lstStyle/>
          <a:p>
            <a:pPr defTabSz="866180" eaLnBrk="0" hangingPunct="0"/>
            <a:endParaRPr lang="en-GB">
              <a:solidFill>
                <a:srgbClr val="3C5669"/>
              </a:solidFill>
            </a:endParaRPr>
          </a:p>
        </p:txBody>
      </p:sp>
      <p:cxnSp>
        <p:nvCxnSpPr>
          <p:cNvPr id="11" name="Straight Arrow Connector 8"/>
          <p:cNvCxnSpPr>
            <a:cxnSpLocks noChangeShapeType="1"/>
          </p:cNvCxnSpPr>
          <p:nvPr/>
        </p:nvCxnSpPr>
        <p:spPr bwMode="auto">
          <a:xfrm>
            <a:off x="6348687" y="3218384"/>
            <a:ext cx="612894" cy="808866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672831" y="2824899"/>
            <a:ext cx="2030793" cy="3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845" tIns="37919" rIns="75845" bIns="37919">
            <a:spAutoFit/>
          </a:bodyPr>
          <a:lstStyle/>
          <a:p>
            <a:pPr defTabSz="866180" eaLnBrk="0" hangingPunct="0"/>
            <a:r>
              <a:rPr lang="en-GB" sz="1500" b="1" dirty="0">
                <a:solidFill>
                  <a:srgbClr val="3C5669"/>
                </a:solidFill>
              </a:rPr>
              <a:t>Market Value</a:t>
            </a:r>
          </a:p>
        </p:txBody>
      </p:sp>
      <p:cxnSp>
        <p:nvCxnSpPr>
          <p:cNvPr id="14" name="Straight Arrow Connector 8"/>
          <p:cNvCxnSpPr>
            <a:cxnSpLocks noChangeShapeType="1"/>
          </p:cNvCxnSpPr>
          <p:nvPr/>
        </p:nvCxnSpPr>
        <p:spPr bwMode="auto">
          <a:xfrm flipH="1" flipV="1">
            <a:off x="7512338" y="4970073"/>
            <a:ext cx="330455" cy="48880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113209" y="5108494"/>
            <a:ext cx="2030793" cy="3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845" tIns="37919" rIns="75845" bIns="37919">
            <a:spAutoFit/>
          </a:bodyPr>
          <a:lstStyle/>
          <a:p>
            <a:pPr defTabSz="866180" eaLnBrk="0" hangingPunct="0"/>
            <a:r>
              <a:rPr lang="en-GB" sz="1500" b="1" dirty="0">
                <a:solidFill>
                  <a:srgbClr val="3C5669"/>
                </a:solidFill>
              </a:rPr>
              <a:t>NPV</a:t>
            </a:r>
          </a:p>
        </p:txBody>
      </p:sp>
    </p:spTree>
    <p:extLst>
      <p:ext uri="{BB962C8B-B14F-4D97-AF65-F5344CB8AC3E}">
        <p14:creationId xmlns:p14="http://schemas.microsoft.com/office/powerpoint/2010/main" val="346750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– Southampton Council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Asset performance evaluation linked to regeneration strategy</a:t>
            </a:r>
          </a:p>
          <a:p>
            <a:r>
              <a:rPr lang="en-GB" dirty="0" smtClean="0"/>
              <a:t>Six estates identified for social/economic reasons</a:t>
            </a:r>
          </a:p>
          <a:p>
            <a:r>
              <a:rPr lang="en-GB" dirty="0" smtClean="0"/>
              <a:t>Asset performance evaluated to identify land assembly and phasing options</a:t>
            </a:r>
          </a:p>
          <a:p>
            <a:r>
              <a:rPr lang="en-GB" dirty="0" smtClean="0"/>
              <a:t>Supporting partnership working with RPs and developers combined with direct Council delivery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896" y="1898083"/>
            <a:ext cx="3787375" cy="39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20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4"/>
          <p:cNvSpPr>
            <a:spLocks noGrp="1" noChangeArrowheads="1"/>
          </p:cNvSpPr>
          <p:nvPr>
            <p:ph type="title"/>
          </p:nvPr>
        </p:nvSpPr>
        <p:spPr>
          <a:xfrm>
            <a:off x="457782" y="619886"/>
            <a:ext cx="8229057" cy="652663"/>
          </a:xfrm>
        </p:spPr>
        <p:txBody>
          <a:bodyPr/>
          <a:lstStyle/>
          <a:p>
            <a:pPr eaLnBrk="1" hangingPunct="1"/>
            <a:r>
              <a:rPr lang="en-GB" smtClean="0"/>
              <a:t>Why Rationalise Your Stock?</a:t>
            </a:r>
            <a:r>
              <a:rPr lang="en-US" smtClean="0"/>
              <a:t> </a:t>
            </a:r>
          </a:p>
        </p:txBody>
      </p:sp>
      <p:sp>
        <p:nvSpPr>
          <p:cNvPr id="12291" name="Rectangle 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GB" sz="1600" dirty="0"/>
          </a:p>
          <a:p>
            <a:pPr marL="300562" indent="220155">
              <a:defRPr/>
            </a:pPr>
            <a:r>
              <a:rPr lang="en-GB" sz="2500" dirty="0"/>
              <a:t>“As associations become more sophisticated in analysing the contribution of their stock to their overall business, rationalising stock increasingly involves selling smaller tranches of properties.” pp29</a:t>
            </a:r>
          </a:p>
          <a:p>
            <a:pPr marL="300562" indent="220155">
              <a:defRPr/>
            </a:pPr>
            <a:r>
              <a:rPr lang="en-GB" sz="2500" dirty="0">
                <a:solidFill>
                  <a:srgbClr val="9E1F5E"/>
                </a:solidFill>
              </a:rPr>
              <a:t>PEST</a:t>
            </a:r>
          </a:p>
          <a:p>
            <a:pPr marL="971590" lvl="1" indent="-229361">
              <a:buClr>
                <a:srgbClr val="9E1F5E"/>
              </a:buClr>
              <a:defRPr/>
            </a:pPr>
            <a:r>
              <a:rPr lang="en-GB" dirty="0" smtClean="0"/>
              <a:t>The Political case</a:t>
            </a:r>
            <a:endParaRPr lang="en-US" dirty="0" smtClean="0"/>
          </a:p>
          <a:p>
            <a:pPr marL="971590" lvl="1" indent="-229361">
              <a:buClr>
                <a:srgbClr val="9E1F5E"/>
              </a:buClr>
              <a:defRPr/>
            </a:pPr>
            <a:r>
              <a:rPr lang="en-GB" dirty="0" smtClean="0"/>
              <a:t>The Economic case </a:t>
            </a:r>
          </a:p>
          <a:p>
            <a:pPr marL="971590" lvl="1" indent="-229361">
              <a:buClr>
                <a:srgbClr val="9E1F5E"/>
              </a:buClr>
              <a:defRPr/>
            </a:pPr>
            <a:r>
              <a:rPr lang="en-GB" dirty="0" smtClean="0"/>
              <a:t>The Social case</a:t>
            </a:r>
          </a:p>
          <a:p>
            <a:pPr marL="971590" lvl="1" indent="-229361">
              <a:buClr>
                <a:srgbClr val="9E1F5E"/>
              </a:buClr>
              <a:defRPr/>
            </a:pPr>
            <a:r>
              <a:rPr lang="en-GB" dirty="0" smtClean="0"/>
              <a:t>The Strategic case</a:t>
            </a:r>
          </a:p>
          <a:p>
            <a:pPr marL="300562" indent="220155">
              <a:buClr>
                <a:srgbClr val="9E1F5E"/>
              </a:buClr>
              <a:defRPr/>
            </a:pPr>
            <a:r>
              <a:rPr lang="en-GB" sz="2500" dirty="0">
                <a:solidFill>
                  <a:srgbClr val="9E1F5E"/>
                </a:solidFill>
              </a:rPr>
              <a:t>Leads to.....</a:t>
            </a:r>
          </a:p>
          <a:p>
            <a:pPr lvl="1" eaLnBrk="1" hangingPunct="1"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2512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21" y="633934"/>
            <a:ext cx="8229057" cy="667070"/>
          </a:xfrm>
        </p:spPr>
        <p:txBody>
          <a:bodyPr/>
          <a:lstStyle/>
          <a:p>
            <a:pPr eaLnBrk="1" hangingPunct="1"/>
            <a:r>
              <a:rPr lang="en-GB" smtClean="0"/>
              <a:t>Footprint Disposals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Times" pitchFamily="18" charset="0"/>
              <a:buNone/>
            </a:pPr>
            <a:endParaRPr lang="en-US" dirty="0" smtClean="0"/>
          </a:p>
          <a:p>
            <a:pPr eaLnBrk="1" hangingPunct="1">
              <a:buFont typeface="Times" pitchFamily="18" charset="0"/>
              <a:buNone/>
            </a:pPr>
            <a:endParaRPr lang="en-US" dirty="0" smtClean="0"/>
          </a:p>
        </p:txBody>
      </p:sp>
      <p:pic>
        <p:nvPicPr>
          <p:cNvPr id="27652" name="Picture 4" descr="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281" y="2024263"/>
            <a:ext cx="5541242" cy="414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3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32" y="749195"/>
            <a:ext cx="8229057" cy="537402"/>
          </a:xfrm>
        </p:spPr>
        <p:txBody>
          <a:bodyPr/>
          <a:lstStyle/>
          <a:p>
            <a:pPr eaLnBrk="1" hangingPunct="1"/>
            <a:r>
              <a:rPr lang="en-GB" smtClean="0"/>
              <a:t>Selection of Candidates for Footprint Transfer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00465" y="1338825"/>
            <a:ext cx="7943986" cy="5162229"/>
          </a:xfrm>
        </p:spPr>
        <p:txBody>
          <a:bodyPr/>
          <a:lstStyle/>
          <a:p>
            <a:pPr lvl="1" eaLnBrk="1" hangingPunct="1">
              <a:buClr>
                <a:srgbClr val="9E1F5E"/>
              </a:buClr>
            </a:pPr>
            <a:r>
              <a:rPr lang="en-GB" sz="2300" dirty="0"/>
              <a:t>Selection relies on analysis at local authority level 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Density of holdings - Lead/Influence/Follow/Exit model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Changing demand for a product </a:t>
            </a:r>
            <a:r>
              <a:rPr lang="en-GB" sz="1900" dirty="0" err="1"/>
              <a:t>eg</a:t>
            </a:r>
            <a:endParaRPr lang="en-GB" sz="1900" dirty="0"/>
          </a:p>
          <a:p>
            <a:pPr marL="1191750" lvl="3" indent="-220155">
              <a:buClr>
                <a:srgbClr val="9E1F5E"/>
              </a:buClr>
              <a:buFont typeface="Arial" charset="0"/>
              <a:buChar char="­"/>
            </a:pPr>
            <a:r>
              <a:rPr lang="en-GB" dirty="0" smtClean="0"/>
              <a:t>Sheltered housing</a:t>
            </a:r>
          </a:p>
          <a:p>
            <a:pPr marL="1191750" lvl="3" indent="-220155">
              <a:buClr>
                <a:srgbClr val="9E1F5E"/>
              </a:buClr>
              <a:buFont typeface="Arial" charset="0"/>
              <a:buChar char="­"/>
            </a:pPr>
            <a:r>
              <a:rPr lang="en-GB" dirty="0" smtClean="0"/>
              <a:t>Supported housing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Tenant Satisfaction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Contribution to neighbourhood sustainability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Financial imperatives measured by NPV or worth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Relative efficiency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Development opportunities and likelihood of capital funding</a:t>
            </a:r>
          </a:p>
          <a:p>
            <a:pPr lvl="1" eaLnBrk="1" hangingPunct="1">
              <a:buClr>
                <a:srgbClr val="9E1F5E"/>
              </a:buClr>
            </a:pPr>
            <a:r>
              <a:rPr lang="en-GB" sz="2300" dirty="0"/>
              <a:t>Develop a customised </a:t>
            </a:r>
            <a:r>
              <a:rPr lang="en-GB" sz="2300" b="1" dirty="0">
                <a:solidFill>
                  <a:srgbClr val="9E1F5E"/>
                </a:solidFill>
              </a:rPr>
              <a:t>“Priority Index” </a:t>
            </a:r>
            <a:r>
              <a:rPr lang="en-GB" sz="2300" dirty="0"/>
              <a:t>to combine these factors with appropriate weightings</a:t>
            </a:r>
          </a:p>
          <a:p>
            <a:pPr lvl="1" eaLnBrk="1" hangingPunct="1">
              <a:buClr>
                <a:srgbClr val="9E1F5E"/>
              </a:buClr>
            </a:pPr>
            <a:r>
              <a:rPr lang="en-GB" sz="2300" dirty="0"/>
              <a:t>Check against Business Plan/Accounts/ Budgets</a:t>
            </a:r>
          </a:p>
          <a:p>
            <a:pPr marL="821310" lvl="2" indent="-229361">
              <a:buClr>
                <a:srgbClr val="9E1F5E"/>
              </a:buClr>
              <a:buFont typeface="Arial" charset="0"/>
              <a:buChar char="•"/>
            </a:pPr>
            <a:r>
              <a:rPr lang="en-GB" sz="1900" dirty="0"/>
              <a:t>Three tests</a:t>
            </a:r>
          </a:p>
        </p:txBody>
      </p:sp>
    </p:spTree>
    <p:extLst>
      <p:ext uri="{BB962C8B-B14F-4D97-AF65-F5344CB8AC3E}">
        <p14:creationId xmlns:p14="http://schemas.microsoft.com/office/powerpoint/2010/main" val="197225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all properties make an equal contribution?</a:t>
            </a:r>
            <a:endParaRPr lang="en-GB" dirty="0"/>
          </a:p>
        </p:txBody>
      </p:sp>
      <p:pic>
        <p:nvPicPr>
          <p:cNvPr id="9" name="Picture 2" descr="E:\PORTFOLIO MANAGEMENT\Other Files\ROBERT do not delete or move\Talks\Capita HRA Nov 2011\Photos - LA stock\Final Selection\IMG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996" y="1672532"/>
            <a:ext cx="2338075" cy="1861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 descr="E:\PORTFOLIO MANAGEMENT\Other Files\ROBERT do not delete or move\Talks\Capita HRA Nov 2011\Photos - LA stock\Final Selection\IMG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92" y="3912380"/>
            <a:ext cx="2328360" cy="1854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E:\PORTFOLIO MANAGEMENT\Other Files\ROBERT do not delete or move\Talks\Capita HRA Nov 2011\Photos - LA stock\Final Selection\IMG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8259" y="3912380"/>
            <a:ext cx="2330763" cy="1854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E:\PORTFOLIO MANAGEMENT\Other Files\ROBERT do not delete or move\Talks\Capita HRA Nov 2011\Photos - LA stock\Final Selection\IMG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502" y="1672890"/>
            <a:ext cx="2287498" cy="1819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" descr="E:\PORTFOLIO MANAGEMENT\Other Files\ROBERT do not delete or move\Talks\Capita HRA Nov 2011\Photos - LA stock\Final Selection\IMG_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706225" y="3912741"/>
            <a:ext cx="2392705" cy="1903413"/>
          </a:xfrm>
          <a:prstGeom prst="rect">
            <a:avLst/>
          </a:prstGeom>
        </p:spPr>
      </p:pic>
      <p:pic>
        <p:nvPicPr>
          <p:cNvPr id="13" name="Picture 2" descr="E:\PORTFOLIO MANAGEMENT\Other Files\ROBERT do not delete or move\Talks\Capita HRA Nov 2011\Photos - LA stock\Final Selection\IMG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9454" y="1672529"/>
            <a:ext cx="2328353" cy="18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21" y="749195"/>
            <a:ext cx="8229057" cy="537402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Density of Holdings</a:t>
            </a:r>
            <a:endParaRPr lang="en-US" smtClean="0"/>
          </a:p>
        </p:txBody>
      </p:sp>
      <p:pic>
        <p:nvPicPr>
          <p:cNvPr id="29699" name="Picture 6" descr="RaglanMarketShareDetai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9289" y="1734676"/>
            <a:ext cx="5666131" cy="4257435"/>
          </a:xfrm>
          <a:noFill/>
        </p:spPr>
      </p:pic>
    </p:spTree>
    <p:extLst>
      <p:ext uri="{BB962C8B-B14F-4D97-AF65-F5344CB8AC3E}">
        <p14:creationId xmlns:p14="http://schemas.microsoft.com/office/powerpoint/2010/main" val="199708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60" y="641498"/>
            <a:ext cx="5295538" cy="667069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Priority Index - Sustainability</a:t>
            </a:r>
          </a:p>
        </p:txBody>
      </p:sp>
      <p:pic>
        <p:nvPicPr>
          <p:cNvPr id="30723" name="Picture 9" descr="two_criteria_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60686" y="1860017"/>
            <a:ext cx="4360233" cy="4266079"/>
          </a:xfrm>
          <a:noFill/>
        </p:spPr>
      </p:pic>
      <p:sp>
        <p:nvSpPr>
          <p:cNvPr id="30724" name="Rectangle 35"/>
          <p:cNvSpPr>
            <a:spLocks noChangeArrowheads="1"/>
          </p:cNvSpPr>
          <p:nvPr/>
        </p:nvSpPr>
        <p:spPr bwMode="auto">
          <a:xfrm>
            <a:off x="323131" y="1730349"/>
            <a:ext cx="4064302" cy="398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644" tIns="38822" rIns="77644" bIns="38822"/>
          <a:lstStyle/>
          <a:p>
            <a:pPr marL="450861" lvl="1" indent="-231997" defTabSz="866129">
              <a:spcBef>
                <a:spcPct val="20000"/>
              </a:spcBef>
              <a:buClr>
                <a:srgbClr val="9E1F5E"/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srgbClr val="3C5669"/>
                </a:solidFill>
              </a:rPr>
              <a:t>Financial and “Other” Criteria mapped </a:t>
            </a:r>
          </a:p>
          <a:p>
            <a:pPr marL="450861" lvl="1" indent="-231997" defTabSz="866129">
              <a:spcBef>
                <a:spcPct val="20000"/>
              </a:spcBef>
              <a:buClr>
                <a:srgbClr val="9E1F5E"/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srgbClr val="3C5669"/>
                </a:solidFill>
              </a:rPr>
              <a:t>Patterns established </a:t>
            </a:r>
          </a:p>
          <a:p>
            <a:pPr marL="450861" lvl="1" indent="-231997" defTabSz="866129">
              <a:spcBef>
                <a:spcPct val="20000"/>
              </a:spcBef>
              <a:buClr>
                <a:srgbClr val="9E1F5E"/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srgbClr val="3C5669"/>
                </a:solidFill>
              </a:rPr>
              <a:t>Allows debate and decision-making at SMT level </a:t>
            </a:r>
          </a:p>
          <a:p>
            <a:pPr marL="450861" lvl="1" indent="-231997" defTabSz="866129">
              <a:spcBef>
                <a:spcPct val="20000"/>
              </a:spcBef>
              <a:buClr>
                <a:srgbClr val="9E1F5E"/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srgbClr val="3C5669"/>
                </a:solidFill>
              </a:rPr>
              <a:t>Conclusions on footprint:</a:t>
            </a:r>
          </a:p>
          <a:p>
            <a:pPr marL="821310" lvl="2" indent="-229361" defTabSz="866129">
              <a:spcBef>
                <a:spcPct val="20000"/>
              </a:spcBef>
              <a:buClr>
                <a:srgbClr val="9E1F5E"/>
              </a:buClr>
              <a:buFont typeface="Arial" charset="0"/>
              <a:buChar char="•"/>
            </a:pPr>
            <a:r>
              <a:rPr lang="en-US" sz="2100" dirty="0">
                <a:solidFill>
                  <a:srgbClr val="3C5669"/>
                </a:solidFill>
              </a:rPr>
              <a:t>Retain</a:t>
            </a:r>
          </a:p>
          <a:p>
            <a:pPr marL="821310" lvl="2" indent="-229361" defTabSz="866129">
              <a:spcBef>
                <a:spcPct val="20000"/>
              </a:spcBef>
              <a:buClr>
                <a:srgbClr val="9E1F5E"/>
              </a:buClr>
              <a:buFont typeface="Arial" charset="0"/>
              <a:buChar char="•"/>
            </a:pPr>
            <a:r>
              <a:rPr lang="en-US" sz="2100" dirty="0">
                <a:solidFill>
                  <a:srgbClr val="3C5669"/>
                </a:solidFill>
              </a:rPr>
              <a:t>Exit </a:t>
            </a:r>
          </a:p>
          <a:p>
            <a:pPr marL="821310" lvl="2" indent="-229361" defTabSz="866129">
              <a:spcBef>
                <a:spcPct val="20000"/>
              </a:spcBef>
              <a:buClr>
                <a:srgbClr val="9E1F5E"/>
              </a:buClr>
              <a:buFont typeface="Arial" charset="0"/>
              <a:buChar char="•"/>
            </a:pPr>
            <a:r>
              <a:rPr lang="en-US" sz="2100" dirty="0">
                <a:solidFill>
                  <a:srgbClr val="3C5669"/>
                </a:solidFill>
              </a:rPr>
              <a:t>Option Appraisal </a:t>
            </a:r>
          </a:p>
          <a:p>
            <a:pPr marL="450861" lvl="1" indent="-231997" defTabSz="866129">
              <a:lnSpc>
                <a:spcPct val="75000"/>
              </a:lnSpc>
              <a:spcBef>
                <a:spcPct val="40000"/>
              </a:spcBef>
              <a:spcAft>
                <a:spcPts val="701"/>
              </a:spcAft>
              <a:buClr>
                <a:srgbClr val="A8C4E2"/>
              </a:buClr>
              <a:buFont typeface="Times" pitchFamily="18" charset="0"/>
              <a:buChar char="•"/>
            </a:pPr>
            <a:endParaRPr lang="en-US" sz="2100" dirty="0">
              <a:solidFill>
                <a:srgbClr val="3C5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61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62302" y="759283"/>
            <a:ext cx="8229057" cy="537401"/>
          </a:xfrm>
        </p:spPr>
        <p:txBody>
          <a:bodyPr/>
          <a:lstStyle/>
          <a:p>
            <a:pPr eaLnBrk="1" hangingPunct="1"/>
            <a:r>
              <a:rPr lang="en-US" smtClean="0"/>
              <a:t>Stock rationalisation lot sizes</a:t>
            </a:r>
            <a:endParaRPr lang="en-GB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62911" y="1730349"/>
            <a:ext cx="7254385" cy="3005417"/>
          </a:xfrm>
        </p:spPr>
        <p:txBody>
          <a:bodyPr/>
          <a:lstStyle/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endParaRPr lang="en-GB" dirty="0" smtClean="0">
              <a:solidFill>
                <a:srgbClr val="9E1F5E"/>
              </a:solidFill>
            </a:endParaRPr>
          </a:p>
          <a:p>
            <a:pPr lvl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“Most portfolios are ‘</a:t>
            </a:r>
            <a:r>
              <a:rPr lang="en-GB" dirty="0" err="1" smtClean="0"/>
              <a:t>lotted</a:t>
            </a:r>
            <a:r>
              <a:rPr lang="en-GB" dirty="0" smtClean="0"/>
              <a:t>’ on a local authority basis, giving small associations a chance to bid.”  pp29</a:t>
            </a:r>
          </a:p>
          <a:p>
            <a:pPr lvl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>
                <a:solidFill>
                  <a:srgbClr val="9E1F5E"/>
                </a:solidFill>
              </a:rPr>
              <a:t>We have transferred over 200 Lots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>
                <a:solidFill>
                  <a:srgbClr val="9E1F5E"/>
                </a:solidFill>
              </a:rPr>
              <a:t>Average Lot size: 72 units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>
                <a:solidFill>
                  <a:srgbClr val="9E1F5E"/>
                </a:solidFill>
              </a:rPr>
              <a:t>Range of Lot sizes: 1 – 530 properties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>
                <a:solidFill>
                  <a:srgbClr val="9E1F5E"/>
                </a:solidFill>
              </a:rPr>
              <a:t>Average Lot Price: £3.7m</a:t>
            </a:r>
          </a:p>
          <a:p>
            <a:pPr marL="821310" lvl="2" indent="-229361">
              <a:lnSpc>
                <a:spcPct val="85000"/>
              </a:lnSpc>
              <a:buClr>
                <a:srgbClr val="9E1F5E"/>
              </a:buClr>
              <a:buFont typeface="Arial" charset="0"/>
              <a:buChar char="•"/>
            </a:pPr>
            <a:r>
              <a:rPr lang="en-GB" dirty="0" smtClean="0"/>
              <a:t>Small enough for most active RPs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>
                <a:solidFill>
                  <a:srgbClr val="9E1F5E"/>
                </a:solidFill>
              </a:rPr>
              <a:t>Range of Lot prices: £50k to £43.5m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39093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02" y="824112"/>
            <a:ext cx="8229057" cy="472568"/>
          </a:xfrm>
        </p:spPr>
        <p:txBody>
          <a:bodyPr/>
          <a:lstStyle/>
          <a:p>
            <a:pPr eaLnBrk="1" hangingPunct="1"/>
            <a:r>
              <a:rPr lang="en-GB" smtClean="0"/>
              <a:t>Example of lotting – Marketing Website</a:t>
            </a:r>
            <a:endParaRPr lang="en-US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5722" y="1613647"/>
            <a:ext cx="5782874" cy="4603217"/>
          </a:xfrm>
          <a:noFill/>
        </p:spPr>
      </p:pic>
    </p:spTree>
    <p:extLst>
      <p:ext uri="{BB962C8B-B14F-4D97-AF65-F5344CB8AC3E}">
        <p14:creationId xmlns:p14="http://schemas.microsoft.com/office/powerpoint/2010/main" val="87650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02" y="769364"/>
            <a:ext cx="8229057" cy="537402"/>
          </a:xfrm>
        </p:spPr>
        <p:txBody>
          <a:bodyPr/>
          <a:lstStyle/>
          <a:p>
            <a:pPr eaLnBrk="1" hangingPunct="1"/>
            <a:r>
              <a:rPr lang="en-GB" smtClean="0"/>
              <a:t>Swaps</a:t>
            </a: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85132" y="1664074"/>
            <a:ext cx="7696924" cy="4525415"/>
          </a:xfrm>
        </p:spPr>
        <p:txBody>
          <a:bodyPr/>
          <a:lstStyle/>
          <a:p>
            <a:pPr lvl="1" eaLnBrk="1" hangingPunct="1">
              <a:lnSpc>
                <a:spcPct val="85000"/>
              </a:lnSpc>
              <a:buClr>
                <a:srgbClr val="9E1F5E"/>
              </a:buClr>
              <a:buFont typeface="Wingdings" pitchFamily="2" charset="2"/>
              <a:buNone/>
            </a:pPr>
            <a:r>
              <a:rPr lang="en-GB" dirty="0" smtClean="0"/>
              <a:t>Increasing in number where: -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There are few potential bidders 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Reinvestment in new stock will take time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Not possible to reduce central overheads to match the disposal, leading to revenue losses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Short-term impact on the Business Plan </a:t>
            </a:r>
          </a:p>
          <a:p>
            <a:pPr marL="821310" lvl="2" indent="-229361">
              <a:lnSpc>
                <a:spcPct val="85000"/>
              </a:lnSpc>
              <a:buClr>
                <a:srgbClr val="9E1F5E"/>
              </a:buClr>
              <a:buFont typeface="Arial" charset="0"/>
              <a:buChar char="•"/>
            </a:pPr>
            <a:r>
              <a:rPr lang="en-GB" dirty="0" smtClean="0"/>
              <a:t>short term deterioration in surpluses after the initial receipt, interest cover and asset cover, which may risk getting close to covenants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Difficulty finding alternative security and high price to repayment of historic borrowings at very low interest rates</a:t>
            </a:r>
          </a:p>
          <a:p>
            <a:pPr lvl="1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544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02" y="759283"/>
            <a:ext cx="8229057" cy="537401"/>
          </a:xfrm>
        </p:spPr>
        <p:txBody>
          <a:bodyPr/>
          <a:lstStyle/>
          <a:p>
            <a:pPr eaLnBrk="1" hangingPunct="1"/>
            <a:r>
              <a:rPr lang="en-GB" smtClean="0"/>
              <a:t>Swaps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185083" y="1599240"/>
            <a:ext cx="7377915" cy="4525416"/>
          </a:xfrm>
        </p:spPr>
        <p:txBody>
          <a:bodyPr/>
          <a:lstStyle/>
          <a:p>
            <a:pPr lvl="1" eaLnBrk="1" hangingPunct="1">
              <a:lnSpc>
                <a:spcPct val="85000"/>
              </a:lnSpc>
              <a:buClr>
                <a:srgbClr val="9E1F5E"/>
              </a:buClr>
              <a:buFont typeface="Wingdings" pitchFamily="2" charset="2"/>
              <a:buNone/>
            </a:pPr>
            <a:r>
              <a:rPr lang="en-GB" dirty="0" smtClean="0"/>
              <a:t>Obstacles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Different values!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Different quality of information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No pressure to complete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</a:pPr>
            <a:r>
              <a:rPr lang="en-GB" dirty="0" smtClean="0"/>
              <a:t>No choice for tenants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  <a:buFont typeface="Wingdings" pitchFamily="2" charset="2"/>
              <a:buNone/>
            </a:pPr>
            <a:endParaRPr lang="en-GB" sz="900" dirty="0"/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  <a:buFont typeface="Wingdings" pitchFamily="2" charset="2"/>
              <a:buNone/>
            </a:pPr>
            <a:r>
              <a:rPr lang="en-GB" dirty="0" smtClean="0"/>
              <a:t>So needs a slightly different approach </a:t>
            </a:r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  <a:buFont typeface="Wingdings" pitchFamily="2" charset="2"/>
              <a:buNone/>
            </a:pPr>
            <a:endParaRPr lang="en-GB" sz="900" dirty="0"/>
          </a:p>
          <a:p>
            <a:pPr lvl="1" eaLnBrk="1" hangingPunct="1">
              <a:lnSpc>
                <a:spcPct val="85000"/>
              </a:lnSpc>
              <a:buClr>
                <a:srgbClr val="9E1F5E"/>
              </a:buClr>
              <a:buFont typeface="Wingdings" pitchFamily="2" charset="2"/>
              <a:buNone/>
            </a:pPr>
            <a:r>
              <a:rPr lang="en-GB" dirty="0" smtClean="0"/>
              <a:t>Example – Genesis and Christian Action Enfield</a:t>
            </a:r>
          </a:p>
        </p:txBody>
      </p:sp>
    </p:spTree>
    <p:extLst>
      <p:ext uri="{BB962C8B-B14F-4D97-AF65-F5344CB8AC3E}">
        <p14:creationId xmlns:p14="http://schemas.microsoft.com/office/powerpoint/2010/main" val="44281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846" y="713175"/>
            <a:ext cx="5725860" cy="589269"/>
          </a:xfrm>
        </p:spPr>
        <p:txBody>
          <a:bodyPr/>
          <a:lstStyle/>
          <a:p>
            <a:pPr eaLnBrk="1" hangingPunct="1"/>
            <a:r>
              <a:rPr lang="en-US" sz="2800" dirty="0"/>
              <a:t>Stock </a:t>
            </a:r>
            <a:r>
              <a:rPr lang="en-US" sz="2800" dirty="0" err="1"/>
              <a:t>rationalisation</a:t>
            </a:r>
            <a:r>
              <a:rPr lang="en-US" sz="2800" dirty="0"/>
              <a:t> by numbers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67448" y="1678549"/>
          <a:ext cx="4398273" cy="4567183"/>
        </p:xfrm>
        <a:graphic>
          <a:graphicData uri="http://schemas.openxmlformats.org/drawingml/2006/table">
            <a:tbl>
              <a:tblPr/>
              <a:tblGrid>
                <a:gridCol w="3411745"/>
                <a:gridCol w="986528"/>
              </a:tblGrid>
              <a:tr h="759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Tenure Type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units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Commercial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General Needs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8041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Mixed Lots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5653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Housing for Older People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Shared Ownership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336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Sheltered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811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Supported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272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205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Intermediate Rent / Key Worker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162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Grand Total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15383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17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 sz="quarter"/>
          </p:nvPr>
        </p:nvSpPr>
        <p:spPr>
          <a:xfrm>
            <a:off x="252539" y="330313"/>
            <a:ext cx="7388776" cy="984028"/>
          </a:xfrm>
        </p:spPr>
        <p:txBody>
          <a:bodyPr lIns="86607" tIns="43389" rIns="86607" bIns="43389" anchor="ctr"/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Where have the bids come in compared to our EUV-SH pricing? Bid range.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3463" y="1576191"/>
            <a:ext cx="6236273" cy="4662287"/>
          </a:xfrm>
        </p:spPr>
      </p:pic>
    </p:spTree>
    <p:extLst>
      <p:ext uri="{BB962C8B-B14F-4D97-AF65-F5344CB8AC3E}">
        <p14:creationId xmlns:p14="http://schemas.microsoft.com/office/powerpoint/2010/main" val="5036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042" y="730464"/>
            <a:ext cx="6772478" cy="587828"/>
          </a:xfrm>
        </p:spPr>
        <p:txBody>
          <a:bodyPr/>
          <a:lstStyle/>
          <a:p>
            <a:pPr eaLnBrk="1" hangingPunct="1"/>
            <a:r>
              <a:rPr lang="en-US" sz="2800" dirty="0"/>
              <a:t>Price by type of portfolio: totals &amp; £ </a:t>
            </a:r>
            <a:r>
              <a:rPr lang="en-US" sz="2800" dirty="0" err="1"/>
              <a:t>p.u</a:t>
            </a:r>
            <a:r>
              <a:rPr lang="en-US" sz="2800" dirty="0"/>
              <a:t>.</a:t>
            </a:r>
            <a:endParaRPr lang="en-US" dirty="0" smtClean="0"/>
          </a:p>
        </p:txBody>
      </p:sp>
      <p:sp>
        <p:nvSpPr>
          <p:cNvPr id="67587" name="Rectangle 1"/>
          <p:cNvSpPr>
            <a:spLocks noChangeArrowheads="1"/>
          </p:cNvSpPr>
          <p:nvPr/>
        </p:nvSpPr>
        <p:spPr bwMode="auto">
          <a:xfrm>
            <a:off x="162" y="30814"/>
            <a:ext cx="153321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887" tIns="37938" rIns="75887" bIns="37938" anchor="ctr">
            <a:spAutoFit/>
          </a:bodyPr>
          <a:lstStyle/>
          <a:p>
            <a:pPr defTabSz="866180"/>
            <a:endParaRPr lang="en-US">
              <a:solidFill>
                <a:srgbClr val="3C566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51146" y="1484298"/>
          <a:ext cx="6963932" cy="4806910"/>
        </p:xfrm>
        <a:graphic>
          <a:graphicData uri="http://schemas.openxmlformats.org/drawingml/2006/table">
            <a:tbl>
              <a:tblPr/>
              <a:tblGrid>
                <a:gridCol w="2748921"/>
                <a:gridCol w="671958"/>
                <a:gridCol w="2076962"/>
                <a:gridCol w="1466091"/>
              </a:tblGrid>
              <a:tr h="8397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Tenure Type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units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Bids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Bid per unit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Commercial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500,000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500,000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General Needs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8041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£505,467,973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62,861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Mixed Lots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5653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£290,572,897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51,402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Housing for Older People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7,003,230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65,451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Shared Ownership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336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14,341,699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42,684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Sheltered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811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30,320,475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37,387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Supported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272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14,270,815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52,466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5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Intermediate Rent / Key Worker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162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5,777,500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35,664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7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Grand Total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15383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£869,158,089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£        56,501 </a:t>
                      </a:r>
                    </a:p>
                  </a:txBody>
                  <a:tcPr marL="8145" marR="8145" marT="86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7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 Rationalisation for Small Associations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dirty="0"/>
              <a:t>“Many smaller associations have already benefited from acquiring stock from larger associations and are in a good position to market themselves to benefit further.”  pp29</a:t>
            </a:r>
          </a:p>
          <a:p>
            <a:pPr lvl="1"/>
            <a:endParaRPr lang="en-GB" sz="14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7308" y="3239660"/>
          <a:ext cx="6096001" cy="2211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2211608">
                <a:tc>
                  <a:txBody>
                    <a:bodyPr/>
                    <a:lstStyle/>
                    <a:p>
                      <a:pPr lvl="1"/>
                      <a:r>
                        <a:rPr lang="en-GB" sz="1500" dirty="0" smtClean="0"/>
                        <a:t>Bournemouth Churches</a:t>
                      </a:r>
                    </a:p>
                    <a:p>
                      <a:pPr lvl="1"/>
                      <a:r>
                        <a:rPr lang="en-GB" sz="1500" dirty="0" smtClean="0"/>
                        <a:t>Buckinghamshire</a:t>
                      </a:r>
                    </a:p>
                    <a:p>
                      <a:pPr lvl="1"/>
                      <a:r>
                        <a:rPr lang="en-GB" sz="1500" dirty="0" smtClean="0"/>
                        <a:t>Christian Action Enfield</a:t>
                      </a:r>
                    </a:p>
                    <a:p>
                      <a:pPr lvl="1"/>
                      <a:r>
                        <a:rPr lang="en-GB" sz="1500" dirty="0" smtClean="0"/>
                        <a:t>Croydon Churches</a:t>
                      </a:r>
                    </a:p>
                    <a:p>
                      <a:pPr lvl="1"/>
                      <a:r>
                        <a:rPr lang="en-GB" sz="1500" dirty="0" err="1" smtClean="0"/>
                        <a:t>Elim</a:t>
                      </a:r>
                      <a:endParaRPr lang="en-GB" sz="1500" dirty="0" smtClean="0"/>
                    </a:p>
                    <a:p>
                      <a:pPr lvl="1"/>
                      <a:r>
                        <a:rPr lang="en-GB" sz="1500" dirty="0" err="1" smtClean="0"/>
                        <a:t>Greenoak</a:t>
                      </a:r>
                      <a:endParaRPr lang="en-GB" sz="1500" dirty="0" smtClean="0"/>
                    </a:p>
                    <a:p>
                      <a:pPr lvl="1"/>
                      <a:r>
                        <a:rPr lang="en-GB" sz="1500" dirty="0" smtClean="0"/>
                        <a:t>Hull Churches</a:t>
                      </a:r>
                    </a:p>
                    <a:p>
                      <a:pPr lvl="1"/>
                      <a:r>
                        <a:rPr lang="en-GB" sz="1500" dirty="0" err="1" smtClean="0"/>
                        <a:t>Innisfree</a:t>
                      </a:r>
                      <a:endParaRPr lang="en-GB" sz="1500" dirty="0" smtClean="0"/>
                    </a:p>
                    <a:p>
                      <a:pPr lvl="1"/>
                      <a:r>
                        <a:rPr lang="en-GB" sz="1500" dirty="0" err="1" smtClean="0"/>
                        <a:t>Inquilab</a:t>
                      </a:r>
                      <a:endParaRPr lang="en-GB" sz="1500" dirty="0" smtClean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521528" marR="0" lvl="1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 smtClean="0"/>
                        <a:t>Keniston</a:t>
                      </a:r>
                      <a:endParaRPr lang="en-GB" sz="1500" dirty="0" smtClean="0"/>
                    </a:p>
                    <a:p>
                      <a:pPr marL="521528" marR="0" lvl="1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Lambeth &amp; Southwark</a:t>
                      </a:r>
                    </a:p>
                    <a:p>
                      <a:pPr lvl="1"/>
                      <a:r>
                        <a:rPr lang="en-GB" sz="1500" dirty="0" smtClean="0"/>
                        <a:t>Mount Green</a:t>
                      </a:r>
                    </a:p>
                    <a:p>
                      <a:pPr lvl="1"/>
                      <a:r>
                        <a:rPr lang="en-GB" sz="1500" dirty="0" smtClean="0"/>
                        <a:t>Society of St James</a:t>
                      </a:r>
                    </a:p>
                    <a:p>
                      <a:pPr lvl="1"/>
                      <a:r>
                        <a:rPr lang="en-GB" sz="1500" dirty="0" smtClean="0"/>
                        <a:t>Soho</a:t>
                      </a:r>
                    </a:p>
                    <a:p>
                      <a:pPr lvl="1"/>
                      <a:r>
                        <a:rPr lang="en-GB" sz="1500" dirty="0" smtClean="0"/>
                        <a:t>Suffolk Housing</a:t>
                      </a:r>
                    </a:p>
                    <a:p>
                      <a:pPr lvl="1"/>
                      <a:r>
                        <a:rPr lang="en-GB" sz="1500" dirty="0" smtClean="0"/>
                        <a:t>United HA/BCHT</a:t>
                      </a:r>
                    </a:p>
                    <a:p>
                      <a:pPr lvl="1"/>
                      <a:r>
                        <a:rPr lang="en-GB" sz="1500" dirty="0" smtClean="0"/>
                        <a:t>York</a:t>
                      </a:r>
                    </a:p>
                    <a:p>
                      <a:endParaRPr lang="en-GB" sz="16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5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the performance of your assets</a:t>
            </a:r>
            <a:endParaRPr 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2315" y="1489092"/>
            <a:ext cx="4651005" cy="452688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526"/>
              </a:spcBef>
              <a:spcAft>
                <a:spcPts val="526"/>
              </a:spcAft>
              <a:buNone/>
            </a:pPr>
            <a:endParaRPr lang="en-US" sz="2100" dirty="0"/>
          </a:p>
          <a:p>
            <a:pPr lvl="1">
              <a:lnSpc>
                <a:spcPct val="85000"/>
              </a:lnSpc>
              <a:spcBef>
                <a:spcPts val="526"/>
              </a:spcBef>
              <a:spcAft>
                <a:spcPts val="526"/>
              </a:spcAft>
            </a:pPr>
            <a:r>
              <a:rPr lang="en-GB" sz="2100" dirty="0"/>
              <a:t>“It is as important for smaller associations to appraise their asset holdings properly and manage them effectively – including, where appropriate, rationalising stock – as for larger associations.”  pp24 </a:t>
            </a:r>
          </a:p>
          <a:p>
            <a:pPr lvl="1">
              <a:lnSpc>
                <a:spcPct val="85000"/>
              </a:lnSpc>
              <a:spcBef>
                <a:spcPts val="526"/>
              </a:spcBef>
              <a:spcAft>
                <a:spcPts val="526"/>
              </a:spcAft>
            </a:pPr>
            <a:r>
              <a:rPr lang="en-GB" sz="2100" dirty="0"/>
              <a:t>Measure the </a:t>
            </a:r>
            <a:r>
              <a:rPr lang="en-GB" sz="2100" b="1" dirty="0"/>
              <a:t>long term</a:t>
            </a:r>
            <a:r>
              <a:rPr lang="en-GB" sz="2100" dirty="0"/>
              <a:t> performance of your property portfolio</a:t>
            </a:r>
          </a:p>
          <a:p>
            <a:pPr lvl="1">
              <a:spcBef>
                <a:spcPts val="526"/>
              </a:spcBef>
              <a:spcAft>
                <a:spcPts val="526"/>
              </a:spcAft>
            </a:pPr>
            <a:r>
              <a:rPr lang="en-GB" sz="2100" dirty="0"/>
              <a:t>Identifies properties requiring an option appraisal</a:t>
            </a:r>
          </a:p>
          <a:p>
            <a:pPr lvl="1">
              <a:lnSpc>
                <a:spcPct val="85000"/>
              </a:lnSpc>
              <a:spcBef>
                <a:spcPts val="526"/>
              </a:spcBef>
              <a:spcAft>
                <a:spcPts val="526"/>
              </a:spcAft>
            </a:pPr>
            <a:endParaRPr lang="en-GB" sz="2100" dirty="0"/>
          </a:p>
          <a:p>
            <a:pPr lvl="1">
              <a:lnSpc>
                <a:spcPct val="85000"/>
              </a:lnSpc>
              <a:spcBef>
                <a:spcPts val="526"/>
              </a:spcBef>
              <a:spcAft>
                <a:spcPts val="526"/>
              </a:spcAft>
            </a:pPr>
            <a:endParaRPr lang="en-US" sz="2100" dirty="0"/>
          </a:p>
        </p:txBody>
      </p:sp>
      <p:pic>
        <p:nvPicPr>
          <p:cNvPr id="96261" name="Picture 6" descr="Investment%20Eg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0288" y="2440546"/>
            <a:ext cx="3538956" cy="2490938"/>
          </a:xfrm>
        </p:spPr>
      </p:pic>
    </p:spTree>
    <p:extLst>
      <p:ext uri="{BB962C8B-B14F-4D97-AF65-F5344CB8AC3E}">
        <p14:creationId xmlns:p14="http://schemas.microsoft.com/office/powerpoint/2010/main" val="32517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61782" y="161412"/>
            <a:ext cx="8229600" cy="1143000"/>
          </a:xfrm>
        </p:spPr>
        <p:txBody>
          <a:bodyPr/>
          <a:lstStyle/>
          <a:p>
            <a:r>
              <a:rPr lang="en-GB" dirty="0" smtClean="0"/>
              <a:t>Relationships with For Profit RPs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94681" y="1600200"/>
            <a:ext cx="479212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100" dirty="0"/>
              <a:t>For Profits “might provide a useful experiment in increasing the capacity and productivity of the sector through equity-funded small organisations.” p27</a:t>
            </a:r>
          </a:p>
          <a:p>
            <a:pPr marL="0" indent="0">
              <a:buNone/>
            </a:pPr>
            <a:r>
              <a:rPr lang="en-GB" sz="2100" dirty="0"/>
              <a:t>Friendly Competitors?</a:t>
            </a:r>
          </a:p>
          <a:p>
            <a:pPr marL="295293" lvl="1" indent="-226728">
              <a:spcBef>
                <a:spcPts val="1052"/>
              </a:spcBef>
              <a:defRPr/>
            </a:pPr>
            <a:r>
              <a:rPr lang="en-GB" sz="1900" dirty="0"/>
              <a:t>Developers wanting to develop the affordable element themselves</a:t>
            </a:r>
          </a:p>
          <a:p>
            <a:pPr marL="295293" lvl="1" indent="-226728">
              <a:spcBef>
                <a:spcPts val="1052"/>
              </a:spcBef>
              <a:defRPr/>
            </a:pPr>
            <a:endParaRPr lang="en-GB" sz="700" dirty="0"/>
          </a:p>
          <a:p>
            <a:pPr>
              <a:buNone/>
            </a:pPr>
            <a:r>
              <a:rPr lang="en-GB" sz="2100" dirty="0"/>
              <a:t>Or</a:t>
            </a:r>
          </a:p>
          <a:p>
            <a:pPr>
              <a:buNone/>
            </a:pPr>
            <a:endParaRPr lang="en-GB" sz="700" dirty="0"/>
          </a:p>
          <a:p>
            <a:pPr marL="0" indent="0">
              <a:buNone/>
            </a:pPr>
            <a:r>
              <a:rPr lang="en-GB" sz="2100" dirty="0"/>
              <a:t>Eat my lunch and then eat me too?</a:t>
            </a:r>
          </a:p>
          <a:p>
            <a:pPr marL="295293" lvl="1" indent="-226728">
              <a:spcBef>
                <a:spcPts val="1052"/>
              </a:spcBef>
              <a:defRPr/>
            </a:pPr>
            <a:r>
              <a:rPr lang="en-GB" sz="1900" dirty="0"/>
              <a:t>Managers wanting to sweat assets</a:t>
            </a:r>
          </a:p>
        </p:txBody>
      </p:sp>
      <p:pic>
        <p:nvPicPr>
          <p:cNvPr id="44036" name="Picture 2" descr="http://divisionoflabour.com/archives/alien_from_the_mov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07" y="3886462"/>
            <a:ext cx="1600471" cy="22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www.moviemantz.com/review_shots/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03" y="1730215"/>
            <a:ext cx="2370164" cy="18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8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 ... the urge to merge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12" y="1737033"/>
            <a:ext cx="4408016" cy="4369078"/>
          </a:xfrm>
        </p:spPr>
        <p:txBody>
          <a:bodyPr/>
          <a:lstStyle/>
          <a:p>
            <a:r>
              <a:rPr lang="en-GB" dirty="0" smtClean="0"/>
              <a:t>“The idea that there should be major merger activity among smaller associations seems fanciful”  pp22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The affordable rent framework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 Welfare and tenure reform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 Cuts to other forms of funding e.g. support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 Creating a larger asset base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 Driving out further savings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 Diversification into other activity to support new home development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tabLst>
                <a:tab pos="225412" algn="l"/>
              </a:tabLst>
            </a:pPr>
            <a:r>
              <a:rPr lang="en-GB" dirty="0" smtClean="0"/>
              <a:t> Competition and profile</a:t>
            </a:r>
          </a:p>
          <a:p>
            <a:r>
              <a:rPr lang="en-GB" dirty="0" smtClean="0"/>
              <a:t>But ..... are smalls attractive morsels?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 descr="microsoft-yahoo-merger-6-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830" y="2349186"/>
            <a:ext cx="3527282" cy="2714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3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Contact details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Mervyn Jones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mejones@savills.com</a:t>
            </a:r>
            <a:endParaRPr lang="en-GB" dirty="0" smtClean="0"/>
          </a:p>
          <a:p>
            <a:pPr>
              <a:buNone/>
            </a:pPr>
            <a:r>
              <a:rPr lang="en-GB" smtClean="0"/>
              <a:t>07973 294560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9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Active Asset Management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31141" y="2083989"/>
            <a:ext cx="4494895" cy="4525963"/>
          </a:xfrm>
        </p:spPr>
        <p:txBody>
          <a:bodyPr>
            <a:normAutofit/>
          </a:bodyPr>
          <a:lstStyle/>
          <a:p>
            <a:pPr marL="367804" lvl="1"/>
            <a:r>
              <a:rPr lang="en-GB" sz="2100" dirty="0"/>
              <a:t>Helps plan for replacement or modernisation of properties</a:t>
            </a:r>
          </a:p>
          <a:p>
            <a:pPr marL="367804" lvl="1"/>
            <a:r>
              <a:rPr lang="en-GB" sz="2100" dirty="0"/>
              <a:t>Make better use of capital </a:t>
            </a:r>
          </a:p>
          <a:p>
            <a:pPr marL="367804" lvl="1"/>
            <a:r>
              <a:rPr lang="en-GB" sz="2100" dirty="0"/>
              <a:t>Integrate business planning and asset planning</a:t>
            </a:r>
          </a:p>
          <a:p>
            <a:pPr marL="367804" lvl="1"/>
            <a:r>
              <a:rPr lang="en-GB" sz="2100" dirty="0"/>
              <a:t>Assets are not uniform</a:t>
            </a:r>
          </a:p>
          <a:p>
            <a:pPr marL="367804" lvl="1"/>
            <a:r>
              <a:rPr lang="en-GB" sz="2100" dirty="0"/>
              <a:t>Challenge the notion of unchanging asset ownership</a:t>
            </a:r>
          </a:p>
          <a:p>
            <a:endParaRPr lang="en-GB" sz="2100" dirty="0"/>
          </a:p>
        </p:txBody>
      </p:sp>
      <p:pic>
        <p:nvPicPr>
          <p:cNvPr id="1026" name="Picture 2" descr="\\SAVUKFCOPENA\Commercial\L_110906_N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613" y="1652514"/>
            <a:ext cx="2880033" cy="2034723"/>
          </a:xfrm>
          <a:prstGeom prst="rect">
            <a:avLst/>
          </a:prstGeom>
          <a:noFill/>
        </p:spPr>
      </p:pic>
      <p:pic>
        <p:nvPicPr>
          <p:cNvPr id="1027" name="Picture 3" descr="\\SAVUKFCOPENA\Commercial\L_110729_N3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196" y="3483284"/>
            <a:ext cx="1808348" cy="287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74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measure performance and worth?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59250" cy="4525963"/>
          </a:xfrm>
        </p:spPr>
        <p:txBody>
          <a:bodyPr>
            <a:noAutofit/>
          </a:bodyPr>
          <a:lstStyle/>
          <a:p>
            <a:pPr lvl="1" eaLnBrk="1" hangingPunct="1"/>
            <a:r>
              <a:rPr lang="en-GB" sz="2100" dirty="0"/>
              <a:t>Group similar properties - Asset Groups</a:t>
            </a:r>
          </a:p>
          <a:p>
            <a:pPr lvl="1" eaLnBrk="1" hangingPunct="1"/>
            <a:r>
              <a:rPr lang="en-GB" sz="2100" dirty="0"/>
              <a:t>Separate analysis for non housing assets</a:t>
            </a:r>
          </a:p>
          <a:p>
            <a:pPr lvl="1" eaLnBrk="1" hangingPunct="1"/>
            <a:r>
              <a:rPr lang="en-GB" sz="2100" dirty="0"/>
              <a:t>Assemble data -  agree assumptions</a:t>
            </a:r>
          </a:p>
          <a:p>
            <a:pPr lvl="1" eaLnBrk="1" hangingPunct="1"/>
            <a:r>
              <a:rPr lang="en-GB" sz="2100" dirty="0"/>
              <a:t>Generate cash flows</a:t>
            </a:r>
          </a:p>
          <a:p>
            <a:pPr lvl="1" eaLnBrk="1" hangingPunct="1"/>
            <a:r>
              <a:rPr lang="en-GB" sz="2100" dirty="0"/>
              <a:t>Review outputs- sense check </a:t>
            </a:r>
          </a:p>
          <a:p>
            <a:pPr lvl="1" eaLnBrk="1" hangingPunct="1"/>
            <a:r>
              <a:rPr lang="en-GB" sz="2100" dirty="0"/>
              <a:t>Agree candidate list of poor performers and understand performance drivers</a:t>
            </a:r>
          </a:p>
          <a:p>
            <a:pPr lvl="1" eaLnBrk="1" hangingPunct="1"/>
            <a:r>
              <a:rPr lang="en-GB" sz="2100" dirty="0"/>
              <a:t>Agree next steps – e.g.</a:t>
            </a:r>
          </a:p>
          <a:p>
            <a:pPr lvl="2" eaLnBrk="1" hangingPunct="1"/>
            <a:r>
              <a:rPr lang="en-GB" sz="2100" dirty="0"/>
              <a:t>Run scenarios</a:t>
            </a:r>
          </a:p>
          <a:p>
            <a:pPr lvl="2" eaLnBrk="1" hangingPunct="1"/>
            <a:r>
              <a:rPr lang="en-GB" sz="2100" dirty="0"/>
              <a:t>Prepare position statement</a:t>
            </a:r>
          </a:p>
          <a:p>
            <a:pPr lvl="2" eaLnBrk="1" hangingPunct="1"/>
            <a:r>
              <a:rPr lang="en-GB" sz="2100" dirty="0"/>
              <a:t>Asset Management Strategy</a:t>
            </a:r>
          </a:p>
          <a:p>
            <a:pPr lvl="2" eaLnBrk="1" hangingPunct="1"/>
            <a:r>
              <a:rPr lang="en-GB" sz="2100" dirty="0"/>
              <a:t>Programme of Options Appraisals</a:t>
            </a:r>
          </a:p>
          <a:p>
            <a:endParaRPr lang="en-GB" sz="2100" dirty="0"/>
          </a:p>
          <a:p>
            <a:endParaRPr lang="en-GB" sz="2100" dirty="0"/>
          </a:p>
        </p:txBody>
      </p:sp>
      <p:pic>
        <p:nvPicPr>
          <p:cNvPr id="2050" name="Picture 2" descr="\\SAVUKFCOPENA\Commercial\L_110729_N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612" y="2833623"/>
            <a:ext cx="3318772" cy="2640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5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and decisions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37" y="1599673"/>
            <a:ext cx="8236116" cy="45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5"/>
          <p:cNvCxnSpPr>
            <a:cxnSpLocks noChangeShapeType="1"/>
          </p:cNvCxnSpPr>
          <p:nvPr/>
        </p:nvCxnSpPr>
        <p:spPr bwMode="auto">
          <a:xfrm>
            <a:off x="3088543" y="1948979"/>
            <a:ext cx="13032" cy="407765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Straight Connector 7"/>
          <p:cNvCxnSpPr>
            <a:cxnSpLocks noChangeShapeType="1"/>
          </p:cNvCxnSpPr>
          <p:nvPr/>
        </p:nvCxnSpPr>
        <p:spPr bwMode="auto">
          <a:xfrm flipV="1">
            <a:off x="1576851" y="1990451"/>
            <a:ext cx="0" cy="400853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5" name="Rounded Rectangle 24"/>
          <p:cNvSpPr/>
          <p:nvPr/>
        </p:nvSpPr>
        <p:spPr bwMode="auto">
          <a:xfrm>
            <a:off x="260636" y="2428512"/>
            <a:ext cx="1265131" cy="847432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5887" tIns="37938" rIns="75887" bIns="37938"/>
          <a:lstStyle/>
          <a:p>
            <a:pPr algn="ctr" defTabSz="866180" eaLnBrk="0" hangingPunct="0">
              <a:defRPr/>
            </a:pPr>
            <a:r>
              <a:rPr lang="en-GB" sz="1200" b="1" dirty="0">
                <a:solidFill>
                  <a:srgbClr val="FFFFFF"/>
                </a:solidFill>
              </a:rPr>
              <a:t>OPTION </a:t>
            </a:r>
          </a:p>
          <a:p>
            <a:pPr algn="ctr" defTabSz="866180" eaLnBrk="0" hangingPunct="0">
              <a:defRPr/>
            </a:pPr>
            <a:r>
              <a:rPr lang="en-GB" sz="1200" b="1" dirty="0">
                <a:solidFill>
                  <a:srgbClr val="FFFFFF"/>
                </a:solidFill>
              </a:rPr>
              <a:t>APPRAISAL</a:t>
            </a:r>
            <a:endParaRPr lang="en-GB" sz="1200" dirty="0">
              <a:solidFill>
                <a:srgbClr val="3C5669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644059" y="2432769"/>
            <a:ext cx="1392357" cy="1064336"/>
          </a:xfrm>
          <a:prstGeom prst="roundRect">
            <a:avLst/>
          </a:prstGeom>
          <a:solidFill>
            <a:srgbClr val="E89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5887" tIns="37938" rIns="75887" bIns="37938"/>
          <a:lstStyle/>
          <a:p>
            <a:pPr algn="ctr" defTabSz="866180" eaLnBrk="0" hangingPunct="0">
              <a:defRPr/>
            </a:pPr>
            <a:r>
              <a:rPr lang="en-GB" sz="1200" b="1" dirty="0">
                <a:solidFill>
                  <a:srgbClr val="FFFFFF"/>
                </a:solidFill>
              </a:rPr>
              <a:t>RECOVERY AND IMPROVEMENT PLAN</a:t>
            </a:r>
            <a:endParaRPr lang="en-GB" sz="1200" dirty="0">
              <a:solidFill>
                <a:srgbClr val="3C5669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377292" y="2428600"/>
            <a:ext cx="2031960" cy="849573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5887" tIns="37938" rIns="75887" bIns="37938"/>
          <a:lstStyle/>
          <a:p>
            <a:pPr algn="ctr" defTabSz="866180" eaLnBrk="0" hangingPunct="0">
              <a:defRPr/>
            </a:pPr>
            <a:r>
              <a:rPr lang="en-GB" sz="1200" b="1" dirty="0">
                <a:solidFill>
                  <a:srgbClr val="FFFFFF"/>
                </a:solidFill>
              </a:rPr>
              <a:t>OK TO INVEST OPTIMISE PROCUREMENT</a:t>
            </a:r>
          </a:p>
        </p:txBody>
      </p:sp>
    </p:spTree>
    <p:extLst>
      <p:ext uri="{BB962C8B-B14F-4D97-AF65-F5344CB8AC3E}">
        <p14:creationId xmlns:p14="http://schemas.microsoft.com/office/powerpoint/2010/main" val="33180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5"/>
          <p:cNvSpPr>
            <a:spLocks noChangeArrowheads="1"/>
          </p:cNvSpPr>
          <p:nvPr/>
        </p:nvSpPr>
        <p:spPr bwMode="auto">
          <a:xfrm>
            <a:off x="262046" y="357308"/>
            <a:ext cx="7512306" cy="9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14" tIns="41444" rIns="82714" bIns="41444"/>
          <a:lstStyle/>
          <a:p>
            <a:pPr defTabSz="866180" eaLnBrk="0" hangingPunct="0"/>
            <a:endParaRPr lang="en-GB" b="1" dirty="0">
              <a:solidFill>
                <a:srgbClr val="3C566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GB" dirty="0" smtClean="0"/>
              <a:t>Net cash flow per annum</a:t>
            </a:r>
            <a:br>
              <a:rPr lang="en-GB" dirty="0" smtClean="0"/>
            </a:br>
            <a:r>
              <a:rPr lang="en-GB" dirty="0" smtClean="0"/>
              <a:t>Example of different groups of properties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34" y="1635597"/>
            <a:ext cx="7993941" cy="45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96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Output </a:t>
            </a:r>
            <a:br>
              <a:rPr lang="en-GB" smtClean="0"/>
            </a:br>
            <a:r>
              <a:rPr lang="en-GB" smtClean="0"/>
              <a:t>Area Profiles: Future Values</a:t>
            </a:r>
            <a:endParaRPr lang="en-US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190"/>
          <a:stretch>
            <a:fillRect/>
          </a:stretch>
        </p:blipFill>
        <p:spPr bwMode="auto">
          <a:xfrm>
            <a:off x="495212" y="1879867"/>
            <a:ext cx="7727874" cy="424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64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Not all about the money – social returns</a:t>
            </a:r>
            <a:endParaRPr lang="en-GB" sz="2800" dirty="0"/>
          </a:p>
        </p:txBody>
      </p:sp>
      <p:sp>
        <p:nvSpPr>
          <p:cNvPr id="1116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0684" y="6129437"/>
            <a:ext cx="3790090" cy="532744"/>
          </a:xfrm>
        </p:spPr>
        <p:txBody>
          <a:bodyPr/>
          <a:lstStyle/>
          <a:p>
            <a:pPr eaLnBrk="1" hangingPunct="1"/>
            <a:r>
              <a:rPr lang="en-GB" smtClean="0"/>
              <a:t>Source: Savills APE model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34416" r="62083" b="24444"/>
          <a:stretch>
            <a:fillRect/>
          </a:stretch>
        </p:blipFill>
        <p:spPr bwMode="auto">
          <a:xfrm>
            <a:off x="732471" y="1527816"/>
            <a:ext cx="7730018" cy="47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31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avills Grey WHITE ONLY">
  <a:themeElements>
    <a:clrScheme name="Custom 80">
      <a:dk1>
        <a:srgbClr val="3C5669"/>
      </a:dk1>
      <a:lt1>
        <a:srgbClr val="FFFFFF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6B8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On-screen Show (4:3)</PresentationFormat>
  <Paragraphs>366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2_Savills Grey WHITE ONLY</vt:lpstr>
      <vt:lpstr>PowerPoint Presentation</vt:lpstr>
      <vt:lpstr>Do all properties make an equal contribution?</vt:lpstr>
      <vt:lpstr>Understanding the performance of your assets</vt:lpstr>
      <vt:lpstr>Active Asset Management</vt:lpstr>
      <vt:lpstr>How do we measure performance and worth?</vt:lpstr>
      <vt:lpstr>Results and decisions</vt:lpstr>
      <vt:lpstr>Net cash flow per annum Example of different groups of properties</vt:lpstr>
      <vt:lpstr>Output  Area Profiles: Future Values</vt:lpstr>
      <vt:lpstr>Not all about the money – social returns</vt:lpstr>
      <vt:lpstr>Presentation of results - 30 yr NPV in GIS</vt:lpstr>
      <vt:lpstr>Additional analysis - yield</vt:lpstr>
      <vt:lpstr>Additional analysis – Underlying asset value</vt:lpstr>
      <vt:lpstr>Using asset performance to set decision framework</vt:lpstr>
      <vt:lpstr>So what? – active asset management strategy</vt:lpstr>
      <vt:lpstr>Case study – Circle Housing Group</vt:lpstr>
      <vt:lpstr>Case study – Southampton Council</vt:lpstr>
      <vt:lpstr>Why Rationalise Your Stock? </vt:lpstr>
      <vt:lpstr>Footprint Disposals</vt:lpstr>
      <vt:lpstr>Selection of Candidates for Footprint Transfer</vt:lpstr>
      <vt:lpstr>Density of Holdings</vt:lpstr>
      <vt:lpstr>Priority Index - Sustainability</vt:lpstr>
      <vt:lpstr>Stock rationalisation lot sizes</vt:lpstr>
      <vt:lpstr>Example of lotting – Marketing Website</vt:lpstr>
      <vt:lpstr>Swaps</vt:lpstr>
      <vt:lpstr>Swaps</vt:lpstr>
      <vt:lpstr>Stock rationalisation by numbers</vt:lpstr>
      <vt:lpstr>Where have the bids come in compared to our EUV-SH pricing? Bid range.</vt:lpstr>
      <vt:lpstr>Price by type of portfolio: totals &amp; £ p.u.</vt:lpstr>
      <vt:lpstr>Stock Rationalisation for Small Associations</vt:lpstr>
      <vt:lpstr>Relationships with For Profit RPs</vt:lpstr>
      <vt:lpstr>And finally ... the urge to merge</vt:lpstr>
      <vt:lpstr>Contact details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Taylor</dc:creator>
  <cp:lastModifiedBy>Tim Taylor</cp:lastModifiedBy>
  <cp:revision>1</cp:revision>
  <dcterms:created xsi:type="dcterms:W3CDTF">2014-05-27T23:40:20Z</dcterms:created>
  <dcterms:modified xsi:type="dcterms:W3CDTF">2014-05-27T23:41:04Z</dcterms:modified>
</cp:coreProperties>
</file>