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B790E-B76D-4C1F-BDC7-D1269559129E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F1B68-D0F6-4EA6-B6F5-AB9EA6FD7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9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week publicity on Grahame </a:t>
            </a:r>
            <a:r>
              <a:rPr lang="en-GB" dirty="0" err="1" smtClean="0"/>
              <a:t>Eades</a:t>
            </a:r>
            <a:r>
              <a:rPr lang="en-GB" dirty="0" smtClean="0"/>
              <a:t> challenge</a:t>
            </a:r>
            <a:r>
              <a:rPr lang="en-GB" baseline="0" dirty="0" smtClean="0"/>
              <a:t> to sector – simple message sign up to we will all add 3% growth pa. </a:t>
            </a:r>
            <a:endParaRPr lang="en-GB" dirty="0" smtClean="0"/>
          </a:p>
          <a:p>
            <a:r>
              <a:rPr lang="en-GB" dirty="0" smtClean="0"/>
              <a:t>JRF’s research – smalls</a:t>
            </a:r>
            <a:r>
              <a:rPr lang="en-GB" baseline="0" dirty="0" smtClean="0"/>
              <a:t> already there 5%, and </a:t>
            </a:r>
            <a:r>
              <a:rPr lang="en-GB" i="1" baseline="0" dirty="0" smtClean="0"/>
              <a:t>could </a:t>
            </a:r>
            <a:r>
              <a:rPr lang="en-GB" baseline="0" dirty="0" smtClean="0"/>
              <a:t>do more up to 10%</a:t>
            </a:r>
          </a:p>
          <a:p>
            <a:r>
              <a:rPr lang="en-GB" baseline="0" dirty="0" smtClean="0"/>
              <a:t>Critical to understand what the RP’s purpose is – SYHA remind us development is not the only currency of value</a:t>
            </a:r>
          </a:p>
          <a:p>
            <a:r>
              <a:rPr lang="en-GB" baseline="0" dirty="0" smtClean="0"/>
              <a:t>Yet given national undersupply of housing there is a serious question for those who seek to hunker down</a:t>
            </a:r>
          </a:p>
          <a:p>
            <a:r>
              <a:rPr lang="en-GB" baseline="0" dirty="0" smtClean="0"/>
              <a:t>Adverse social policy climate – Boards to understand their investment capacity and take informed decisions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Systemic – </a:t>
            </a:r>
            <a:endParaRPr lang="en-GB" sz="1200" dirty="0"/>
          </a:p>
          <a:p>
            <a:r>
              <a:rPr lang="en-GB" sz="1200" dirty="0"/>
              <a:t>Asset-related risks – development, diversification, exposure to the housing market, maintaining existing stock </a:t>
            </a:r>
          </a:p>
          <a:p>
            <a:r>
              <a:rPr lang="en-GB" sz="1200" dirty="0"/>
              <a:t>Liability-related risks – existing debt, new debt, mark to market exposure, accounting issues </a:t>
            </a:r>
          </a:p>
          <a:p>
            <a:r>
              <a:rPr lang="en-GB" sz="1200" dirty="0"/>
              <a:t>Income-related risks – exposure to rental markets, welfare reform, supported housing </a:t>
            </a:r>
          </a:p>
          <a:p>
            <a:r>
              <a:rPr lang="en-GB" sz="1200" dirty="0"/>
              <a:t>Cost-related risks – pension costs, differential inflation rates, </a:t>
            </a:r>
            <a:r>
              <a:rPr lang="en-GB" sz="1200" dirty="0" err="1"/>
              <a:t>m&amp;r</a:t>
            </a:r>
            <a:r>
              <a:rPr lang="en-GB" sz="1200" dirty="0"/>
              <a:t> </a:t>
            </a:r>
            <a:endParaRPr lang="en-GB" sz="1200" dirty="0" smtClean="0"/>
          </a:p>
          <a:p>
            <a:r>
              <a:rPr lang="en-GB" sz="1200" dirty="0" smtClean="0"/>
              <a:t>Risk of doing nothing</a:t>
            </a:r>
            <a:endParaRPr lang="en-GB" sz="1200" dirty="0"/>
          </a:p>
          <a:p>
            <a:r>
              <a:rPr lang="en-GB" dirty="0" smtClean="0"/>
              <a:t>Specific  risks around smaller</a:t>
            </a:r>
            <a:r>
              <a:rPr lang="en-GB" baseline="0" dirty="0" smtClean="0"/>
              <a:t> players - </a:t>
            </a:r>
            <a:r>
              <a:rPr lang="en-GB" baseline="0" dirty="0" err="1" smtClean="0"/>
              <a:t>gvnance</a:t>
            </a:r>
            <a:r>
              <a:rPr lang="en-GB" baseline="0" dirty="0" smtClean="0"/>
              <a:t> and Exec balance, time to dot all the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s, cash to fund support/assurance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/>
              <a:t>Stargazing and grounding in a much more difficult world</a:t>
            </a:r>
          </a:p>
          <a:p>
            <a:r>
              <a:rPr lang="en-GB" sz="1200" dirty="0"/>
              <a:t>Less likely to be remunerated </a:t>
            </a:r>
          </a:p>
          <a:p>
            <a:r>
              <a:rPr lang="en-GB" sz="1200" dirty="0"/>
              <a:t>Clarity – what capacity you have - £ and human</a:t>
            </a:r>
          </a:p>
          <a:p>
            <a:r>
              <a:rPr lang="en-GB" sz="1200" dirty="0"/>
              <a:t>Succession not a soft target</a:t>
            </a:r>
          </a:p>
          <a:p>
            <a:r>
              <a:rPr lang="en-GB" sz="1200" dirty="0"/>
              <a:t>Focus on the mission</a:t>
            </a:r>
          </a:p>
          <a:p>
            <a:r>
              <a:rPr lang="en-GB" sz="1200" dirty="0"/>
              <a:t>Your risk appetite and ability to manage through</a:t>
            </a:r>
          </a:p>
          <a:p>
            <a:r>
              <a:rPr lang="en-GB" sz="1200" dirty="0"/>
              <a:t>Ensure match the desirable with the realisable </a:t>
            </a:r>
          </a:p>
          <a:p>
            <a:r>
              <a:rPr lang="en-GB" sz="1200" dirty="0"/>
              <a:t>- </a:t>
            </a:r>
          </a:p>
          <a:p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/>
              <a:t>Heat maps don’t manage risk,  people do</a:t>
            </a:r>
          </a:p>
          <a:p>
            <a:r>
              <a:rPr lang="en-GB" sz="1200" dirty="0"/>
              <a:t>Look at lessons from others, prep or partnership, or support</a:t>
            </a:r>
          </a:p>
          <a:p>
            <a:r>
              <a:rPr lang="en-GB" sz="1200" dirty="0" smtClean="0"/>
              <a:t>Learning consortia</a:t>
            </a:r>
            <a:endParaRPr lang="en-GB" sz="1200" dirty="0"/>
          </a:p>
          <a:p>
            <a:r>
              <a:rPr lang="en-GB" sz="1200" dirty="0" smtClean="0"/>
              <a:t>Also recognise the </a:t>
            </a:r>
            <a:r>
              <a:rPr lang="en-GB" sz="1200" dirty="0"/>
              <a:t>advantages of </a:t>
            </a:r>
            <a:r>
              <a:rPr lang="en-GB" sz="1200" dirty="0" smtClean="0"/>
              <a:t>the smalls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Options – skilling the</a:t>
            </a:r>
            <a:r>
              <a:rPr lang="en-GB" baseline="0" dirty="0" smtClean="0"/>
              <a:t> boards</a:t>
            </a:r>
            <a:endParaRPr lang="en-GB" dirty="0" smtClean="0"/>
          </a:p>
          <a:p>
            <a:r>
              <a:rPr lang="en-GB" dirty="0" smtClean="0"/>
              <a:t>- increasing dialogue on contractual</a:t>
            </a:r>
            <a:r>
              <a:rPr lang="en-GB" baseline="0" dirty="0" smtClean="0"/>
              <a:t> models, maintain own identity, stable and ‘safe’ strategic partnership</a:t>
            </a:r>
            <a:endParaRPr lang="en-GB" dirty="0" smtClean="0"/>
          </a:p>
          <a:p>
            <a:r>
              <a:rPr lang="en-GB" dirty="0" smtClean="0"/>
              <a:t>Kenyan proverb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Options </a:t>
            </a:r>
          </a:p>
          <a:p>
            <a:r>
              <a:rPr lang="en-GB" smtClean="0"/>
              <a:t>Kenyan proverb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59501-40AE-4E99-9E4C-1BD752D7B734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258" y="2130485"/>
            <a:ext cx="8021091" cy="147002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258" y="3633187"/>
            <a:ext cx="8021091" cy="1752600"/>
          </a:xfrm>
        </p:spPr>
        <p:txBody>
          <a:bodyPr/>
          <a:lstStyle>
            <a:lvl1pPr marL="0" indent="0" algn="l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56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4096-513A-4056-AD1A-8089F6AFE02D}" type="datetimeFigureOut">
              <a:rPr lang="en-GB" smtClean="0">
                <a:solidFill>
                  <a:srgbClr val="3C5669"/>
                </a:solidFill>
              </a:rPr>
              <a:pPr/>
              <a:t>28/05/2014</a:t>
            </a:fld>
            <a:endParaRPr lang="en-GB">
              <a:solidFill>
                <a:srgbClr val="3C56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C56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8B0-CB07-44CE-97FE-8A2F735695C7}" type="slidenum">
              <a:rPr lang="en-GB" smtClean="0">
                <a:solidFill>
                  <a:srgbClr val="3C5669"/>
                </a:solidFill>
              </a:rPr>
              <a:pPr/>
              <a:t>‹#›</a:t>
            </a:fld>
            <a:endParaRPr lang="en-GB">
              <a:solidFill>
                <a:srgbClr val="3C5669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70192" y="3612605"/>
            <a:ext cx="7832074" cy="0"/>
          </a:xfrm>
          <a:prstGeom prst="line">
            <a:avLst/>
          </a:prstGeom>
          <a:ln>
            <a:solidFill>
              <a:srgbClr val="8DA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71550" y="6324989"/>
            <a:ext cx="2359304" cy="138499"/>
          </a:xfrm>
          <a:prstGeom prst="rect">
            <a:avLst/>
          </a:prstGeom>
          <a:noFill/>
        </p:spPr>
        <p:txBody>
          <a:bodyPr lIns="0" tIns="0" rIns="0" bIns="0" anchor="b">
            <a:spAutoFit/>
          </a:bodyPr>
          <a:lstStyle/>
          <a:p>
            <a:pPr defTabSz="872106">
              <a:spcBef>
                <a:spcPts val="526"/>
              </a:spcBef>
              <a:defRPr/>
            </a:pPr>
            <a:r>
              <a:rPr lang="en-GB" sz="900" b="1" dirty="0">
                <a:solidFill>
                  <a:srgbClr val="F50003"/>
                </a:solidFill>
              </a:rPr>
              <a:t>savills.com</a:t>
            </a:r>
            <a:endParaRPr lang="en-GB" sz="900" b="1" dirty="0">
              <a:solidFill>
                <a:srgbClr val="F50003"/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72179" y="6120804"/>
            <a:ext cx="3503662" cy="139015"/>
          </a:xfrm>
        </p:spPr>
        <p:txBody>
          <a:bodyPr lIns="0" tIns="0" rIns="0" bIns="0" anchor="b"/>
          <a:lstStyle>
            <a:lvl1pPr marL="0" indent="0">
              <a:buFontTx/>
              <a:buNone/>
              <a:defRPr sz="700"/>
            </a:lvl1pPr>
          </a:lstStyle>
          <a:p>
            <a:pPr lvl="0"/>
            <a:r>
              <a:rPr lang="en-US" dirty="0" smtClean="0"/>
              <a:t>[Insert date if needed]</a:t>
            </a:r>
            <a:endParaRPr lang="en-GB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2179" y="5615410"/>
            <a:ext cx="3503662" cy="523446"/>
          </a:xfrm>
        </p:spPr>
        <p:txBody>
          <a:bodyPr lIns="0" tIns="0" rIns="0" bIns="0" anchor="b"/>
          <a:lstStyle>
            <a:lvl1pPr marL="0" indent="0">
              <a:buFontTx/>
              <a:buNone/>
              <a:defRPr sz="700"/>
            </a:lvl1pPr>
          </a:lstStyle>
          <a:p>
            <a:pPr lvl="0"/>
            <a:r>
              <a:rPr lang="en-US" dirty="0" smtClean="0"/>
              <a:t>[Insert office address if needed]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20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RROWS SUB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634633" y="1673785"/>
            <a:ext cx="7298543" cy="663482"/>
          </a:xfrm>
          <a:prstGeom prst="roundRect">
            <a:avLst>
              <a:gd name="adj" fmla="val 50000"/>
            </a:avLst>
          </a:prstGeom>
          <a:solidFill>
            <a:srgbClr val="BFCAD5"/>
          </a:solidFill>
        </p:spPr>
        <p:txBody>
          <a:bodyPr lIns="567571" anchor="ctr"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Enter agenda here, delete if not needed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5569" y="1659467"/>
            <a:ext cx="662451" cy="699766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FontTx/>
              <a:buNone/>
              <a:defRPr sz="2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FD055-00A3-4E1F-830A-86C1BE1F854C}" type="slidenum">
              <a:rPr lang="en-GB" smtClean="0">
                <a:solidFill>
                  <a:srgbClr val="3C5669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3C5669"/>
              </a:solidFill>
            </a:endParaRPr>
          </a:p>
        </p:txBody>
      </p:sp>
      <p:cxnSp>
        <p:nvCxnSpPr>
          <p:cNvPr id="28" name="Straight Connector 27"/>
          <p:cNvCxnSpPr/>
          <p:nvPr userDrawn="1"/>
        </p:nvCxnSpPr>
        <p:spPr>
          <a:xfrm flipV="1">
            <a:off x="535206" y="1491683"/>
            <a:ext cx="8219287" cy="0"/>
          </a:xfrm>
          <a:prstGeom prst="line">
            <a:avLst/>
          </a:prstGeom>
          <a:ln>
            <a:solidFill>
              <a:srgbClr val="606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460190" y="6254762"/>
            <a:ext cx="3661405" cy="388759"/>
          </a:xfrm>
        </p:spPr>
        <p:txBody>
          <a:bodyPr anchor="b"/>
          <a:lstStyle>
            <a:lvl1pPr marL="0" indent="0">
              <a:buFontTx/>
              <a:buNone/>
              <a:defRPr sz="900"/>
            </a:lvl1pPr>
          </a:lstStyle>
          <a:p>
            <a:pPr lvl="0"/>
            <a:r>
              <a:rPr lang="en-US" dirty="0" smtClean="0"/>
              <a:t>Source: Enter source here</a:t>
            </a:r>
            <a:endParaRPr lang="en-GB" dirty="0"/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374940" y="766115"/>
            <a:ext cx="1173632" cy="344238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CA34-6738-40AF-91D1-D098062861F9}" type="datetimeFigureOut">
              <a:rPr lang="en-GB" smtClean="0">
                <a:solidFill>
                  <a:srgbClr val="3C5669">
                    <a:tint val="75000"/>
                  </a:srgbClr>
                </a:solidFill>
              </a:rPr>
              <a:pPr/>
              <a:t>28/05/2014</a:t>
            </a:fld>
            <a:endParaRPr lang="en-GB" dirty="0">
              <a:solidFill>
                <a:srgbClr val="3C5669">
                  <a:tint val="75000"/>
                </a:srgbClr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2944" y="6342353"/>
            <a:ext cx="3449634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srgbClr val="3C5669">
                  <a:tint val="75000"/>
                </a:srgbClr>
              </a:solidFill>
            </a:endParaRPr>
          </a:p>
        </p:txBody>
      </p:sp>
      <p:sp>
        <p:nvSpPr>
          <p:cNvPr id="35" name="Text Placehold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634633" y="2445696"/>
            <a:ext cx="7298543" cy="663482"/>
          </a:xfrm>
          <a:prstGeom prst="roundRect">
            <a:avLst>
              <a:gd name="adj" fmla="val 50000"/>
            </a:avLst>
          </a:prstGeom>
          <a:solidFill>
            <a:srgbClr val="BFCAD5"/>
          </a:solidFill>
        </p:spPr>
        <p:txBody>
          <a:bodyPr lIns="567571" anchor="ctr"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Enter agenda here, delete if not needed</a:t>
            </a:r>
            <a:endParaRPr lang="en-GB" dirty="0"/>
          </a:p>
        </p:txBody>
      </p:sp>
      <p:sp>
        <p:nvSpPr>
          <p:cNvPr id="36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555569" y="2431378"/>
            <a:ext cx="662451" cy="699766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FontTx/>
              <a:buNone/>
              <a:defRPr sz="2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7" name="Text Placeholder 16"/>
          <p:cNvSpPr>
            <a:spLocks noGrp="1"/>
          </p:cNvSpPr>
          <p:nvPr>
            <p:ph type="body" sz="quarter" idx="26" hasCustomPrompt="1"/>
          </p:nvPr>
        </p:nvSpPr>
        <p:spPr>
          <a:xfrm>
            <a:off x="634633" y="3217607"/>
            <a:ext cx="7298543" cy="663482"/>
          </a:xfrm>
          <a:prstGeom prst="roundRect">
            <a:avLst>
              <a:gd name="adj" fmla="val 50000"/>
            </a:avLst>
          </a:prstGeom>
          <a:solidFill>
            <a:srgbClr val="BFCAD5"/>
          </a:solidFill>
        </p:spPr>
        <p:txBody>
          <a:bodyPr lIns="567571" anchor="ctr"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Enter agenda here, delete if not needed</a:t>
            </a:r>
            <a:endParaRPr lang="en-GB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7" hasCustomPrompt="1"/>
          </p:nvPr>
        </p:nvSpPr>
        <p:spPr>
          <a:xfrm>
            <a:off x="555569" y="3203289"/>
            <a:ext cx="662451" cy="699766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FontTx/>
              <a:buNone/>
              <a:defRPr sz="2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9" name="Text Placeholder 16"/>
          <p:cNvSpPr>
            <a:spLocks noGrp="1"/>
          </p:cNvSpPr>
          <p:nvPr>
            <p:ph type="body" sz="quarter" idx="28" hasCustomPrompt="1"/>
          </p:nvPr>
        </p:nvSpPr>
        <p:spPr>
          <a:xfrm>
            <a:off x="634633" y="3989519"/>
            <a:ext cx="7298543" cy="663482"/>
          </a:xfrm>
          <a:prstGeom prst="roundRect">
            <a:avLst>
              <a:gd name="adj" fmla="val 50000"/>
            </a:avLst>
          </a:prstGeom>
          <a:solidFill>
            <a:srgbClr val="BFCAD5"/>
          </a:solidFill>
        </p:spPr>
        <p:txBody>
          <a:bodyPr lIns="567571" anchor="ctr"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Enter agenda here, delete if not needed</a:t>
            </a:r>
            <a:endParaRPr lang="en-GB" dirty="0"/>
          </a:p>
        </p:txBody>
      </p:sp>
      <p:sp>
        <p:nvSpPr>
          <p:cNvPr id="40" name="Text Placeholder 14"/>
          <p:cNvSpPr>
            <a:spLocks noGrp="1"/>
          </p:cNvSpPr>
          <p:nvPr>
            <p:ph type="body" sz="quarter" idx="29" hasCustomPrompt="1"/>
          </p:nvPr>
        </p:nvSpPr>
        <p:spPr>
          <a:xfrm>
            <a:off x="555569" y="3975200"/>
            <a:ext cx="662451" cy="699766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FontTx/>
              <a:buNone/>
              <a:defRPr sz="2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1" name="Text Placeholder 16"/>
          <p:cNvSpPr>
            <a:spLocks noGrp="1"/>
          </p:cNvSpPr>
          <p:nvPr>
            <p:ph type="body" sz="quarter" idx="30" hasCustomPrompt="1"/>
          </p:nvPr>
        </p:nvSpPr>
        <p:spPr>
          <a:xfrm>
            <a:off x="634633" y="4761430"/>
            <a:ext cx="7298543" cy="663482"/>
          </a:xfrm>
          <a:prstGeom prst="roundRect">
            <a:avLst>
              <a:gd name="adj" fmla="val 50000"/>
            </a:avLst>
          </a:prstGeom>
          <a:solidFill>
            <a:srgbClr val="BFCAD5"/>
          </a:solidFill>
        </p:spPr>
        <p:txBody>
          <a:bodyPr lIns="567571" anchor="ctr"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Enter agenda here, delete if not needed</a:t>
            </a:r>
            <a:endParaRPr lang="en-GB" dirty="0"/>
          </a:p>
        </p:txBody>
      </p:sp>
      <p:sp>
        <p:nvSpPr>
          <p:cNvPr id="42" name="Text Placeholder 14"/>
          <p:cNvSpPr>
            <a:spLocks noGrp="1"/>
          </p:cNvSpPr>
          <p:nvPr>
            <p:ph type="body" sz="quarter" idx="31" hasCustomPrompt="1"/>
          </p:nvPr>
        </p:nvSpPr>
        <p:spPr>
          <a:xfrm>
            <a:off x="555569" y="4747112"/>
            <a:ext cx="662451" cy="699766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FontTx/>
              <a:buNone/>
              <a:defRPr sz="2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634633" y="5533339"/>
            <a:ext cx="7298543" cy="663482"/>
          </a:xfrm>
          <a:prstGeom prst="roundRect">
            <a:avLst>
              <a:gd name="adj" fmla="val 50000"/>
            </a:avLst>
          </a:prstGeom>
          <a:solidFill>
            <a:srgbClr val="BFCAD5"/>
          </a:solidFill>
        </p:spPr>
        <p:txBody>
          <a:bodyPr lIns="567571" anchor="ctr"/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dirty="0" smtClean="0"/>
              <a:t>Enter agenda here, delete if not needed</a:t>
            </a:r>
            <a:endParaRPr lang="en-GB" dirty="0"/>
          </a:p>
        </p:txBody>
      </p:sp>
      <p:sp>
        <p:nvSpPr>
          <p:cNvPr id="44" name="Text Placeholder 14"/>
          <p:cNvSpPr>
            <a:spLocks noGrp="1"/>
          </p:cNvSpPr>
          <p:nvPr>
            <p:ph type="body" sz="quarter" idx="33" hasCustomPrompt="1"/>
          </p:nvPr>
        </p:nvSpPr>
        <p:spPr>
          <a:xfrm>
            <a:off x="555569" y="5519021"/>
            <a:ext cx="662451" cy="699766"/>
          </a:xfrm>
          <a:blipFill>
            <a:blip r:embed="rId2" cstate="print"/>
            <a:stretch>
              <a:fillRect/>
            </a:stretch>
          </a:blipFill>
        </p:spPr>
        <p:txBody>
          <a:bodyPr anchor="ctr"/>
          <a:lstStyle>
            <a:lvl1pPr algn="ctr">
              <a:buFontTx/>
              <a:buNone/>
              <a:defRPr sz="2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4096-513A-4056-AD1A-8089F6AFE02D}" type="datetimeFigureOut">
              <a:rPr lang="en-GB" smtClean="0">
                <a:solidFill>
                  <a:srgbClr val="3C5669"/>
                </a:solidFill>
              </a:rPr>
              <a:pPr/>
              <a:t>28/05/2014</a:t>
            </a:fld>
            <a:endParaRPr lang="en-GB">
              <a:solidFill>
                <a:srgbClr val="3C56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3C56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8B0-CB07-44CE-97FE-8A2F735695C7}" type="slidenum">
              <a:rPr lang="en-GB" smtClean="0">
                <a:solidFill>
                  <a:srgbClr val="3C5669"/>
                </a:solidFill>
              </a:rPr>
              <a:pPr/>
              <a:t>‹#›</a:t>
            </a:fld>
            <a:endParaRPr lang="en-GB">
              <a:solidFill>
                <a:srgbClr val="3C5669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0871" y="6128777"/>
            <a:ext cx="3789996" cy="53357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000" baseline="0"/>
            </a:lvl1pPr>
          </a:lstStyle>
          <a:p>
            <a:pPr lvl="0"/>
            <a:r>
              <a:rPr lang="en-US" dirty="0" smtClean="0"/>
              <a:t>Insert source: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535206" y="1491683"/>
            <a:ext cx="8219287" cy="0"/>
          </a:xfrm>
          <a:prstGeom prst="line">
            <a:avLst/>
          </a:prstGeom>
          <a:ln>
            <a:solidFill>
              <a:srgbClr val="606B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360" tIns="45680" rIns="91360" bIns="4568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360" tIns="45680" rIns="91360" bIns="4568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3229" y="6356410"/>
            <a:ext cx="967447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913593"/>
            <a:fld id="{06B64096-513A-4056-AD1A-8089F6AFE02D}" type="datetimeFigureOut">
              <a:rPr lang="en-GB" smtClean="0">
                <a:solidFill>
                  <a:srgbClr val="3C5669"/>
                </a:solidFill>
              </a:rPr>
              <a:pPr defTabSz="913593"/>
              <a:t>28/05/2014</a:t>
            </a:fld>
            <a:endParaRPr lang="en-GB">
              <a:solidFill>
                <a:srgbClr val="3C566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3721" y="6356410"/>
            <a:ext cx="2723083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913593"/>
            <a:endParaRPr lang="en-GB" dirty="0">
              <a:solidFill>
                <a:srgbClr val="3C56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0801" y="6356410"/>
            <a:ext cx="642407" cy="365125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defTabSz="913593"/>
            <a:fld id="{AC5418B0-CB07-44CE-97FE-8A2F735695C7}" type="slidenum">
              <a:rPr lang="en-GB" smtClean="0">
                <a:solidFill>
                  <a:srgbClr val="3C5669"/>
                </a:solidFill>
              </a:rPr>
              <a:pPr defTabSz="913593"/>
              <a:t>‹#›</a:t>
            </a:fld>
            <a:endParaRPr lang="en-GB">
              <a:solidFill>
                <a:srgbClr val="3C56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2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359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817" indent="-230817" algn="l" defTabSz="913593" rtl="0" eaLnBrk="1" latinLnBrk="0" hangingPunct="1">
        <a:spcBef>
          <a:spcPts val="1052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75538" indent="-244721" algn="l" defTabSz="913593" rtl="0" eaLnBrk="1" latinLnBrk="0" hangingPunct="1">
        <a:spcBef>
          <a:spcPct val="20000"/>
        </a:spcBef>
        <a:buClr>
          <a:srgbClr val="637A8C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6355" indent="-218304" algn="l" defTabSz="913593" rtl="0" eaLnBrk="1" latinLnBrk="0" hangingPunct="1">
        <a:spcBef>
          <a:spcPct val="20000"/>
        </a:spcBef>
        <a:buClr>
          <a:srgbClr val="8DA0B0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9686" indent="-243331" algn="l" defTabSz="913593" rtl="0" eaLnBrk="1" latinLnBrk="0" hangingPunct="1">
        <a:spcBef>
          <a:spcPct val="20000"/>
        </a:spcBef>
        <a:buClr>
          <a:srgbClr val="BFCAD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0503" indent="-216912" algn="l" defTabSz="913593" rtl="0" eaLnBrk="1" latinLnBrk="0" hangingPunct="1">
        <a:spcBef>
          <a:spcPct val="20000"/>
        </a:spcBef>
        <a:buClr>
          <a:srgbClr val="BFCAD5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383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78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76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73" indent="-228398" algn="l" defTabSz="9135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7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9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9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88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8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80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78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73" algn="l" defTabSz="9135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Housing Supply, Governance and Risk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Katrina Laud - Savills</a:t>
            </a:r>
          </a:p>
          <a:p>
            <a:r>
              <a:rPr lang="en-GB" dirty="0" smtClean="0"/>
              <a:t>22 May 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200" i="1" dirty="0"/>
              <a:t> </a:t>
            </a:r>
          </a:p>
          <a:p>
            <a:pPr algn="ctr">
              <a:buNone/>
            </a:pPr>
            <a:r>
              <a:rPr lang="en-GB" sz="3200" i="1" dirty="0"/>
              <a:t> </a:t>
            </a:r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q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45337" y="1984523"/>
            <a:ext cx="5361667" cy="353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Statistics or legacy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agenda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 dirty="0" smtClean="0"/>
              <a:t>Spinning plates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 smtClean="0"/>
              <a:t>Spinning plates and skills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GB" dirty="0" smtClean="0"/>
              <a:t>Spinning plates and risks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GB" dirty="0" smtClean="0"/>
              <a:t>Innovation and partnership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GB" dirty="0" smtClean="0"/>
              <a:t>Your Legacy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4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Statistics and Legacy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200" i="1" dirty="0"/>
              <a:t>  </a:t>
            </a:r>
          </a:p>
          <a:p>
            <a:pPr>
              <a:buNone/>
            </a:pPr>
            <a:r>
              <a:rPr lang="en-GB" sz="3200" i="1" dirty="0"/>
              <a:t>   Do we want the history books to say </a:t>
            </a:r>
          </a:p>
          <a:p>
            <a:pPr>
              <a:buNone/>
            </a:pPr>
            <a:r>
              <a:rPr lang="en-GB" sz="3200" i="1" dirty="0"/>
              <a:t>   ‘it was too difficult’, </a:t>
            </a:r>
          </a:p>
          <a:p>
            <a:pPr>
              <a:buNone/>
            </a:pPr>
            <a:r>
              <a:rPr lang="en-GB" sz="3200" i="1" dirty="0"/>
              <a:t>                or </a:t>
            </a:r>
          </a:p>
          <a:p>
            <a:pPr>
              <a:buNone/>
            </a:pPr>
            <a:r>
              <a:rPr lang="en-GB" sz="3200" i="1" dirty="0"/>
              <a:t>   ‘they performed miracles’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David-Montague-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92644" y="3421084"/>
            <a:ext cx="1633632" cy="273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Spinning 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i="1" dirty="0"/>
              <a:t>   </a:t>
            </a:r>
            <a:r>
              <a:rPr lang="en-GB" sz="2800" dirty="0"/>
              <a:t>External, sector risks </a:t>
            </a:r>
          </a:p>
          <a:p>
            <a:r>
              <a:rPr lang="en-GB" sz="2800" dirty="0"/>
              <a:t>   Smaller RPs:-</a:t>
            </a:r>
          </a:p>
          <a:p>
            <a:pPr>
              <a:buNone/>
            </a:pPr>
            <a:r>
              <a:rPr lang="en-GB" sz="2800" dirty="0"/>
              <a:t>  -  concentration of power?</a:t>
            </a:r>
          </a:p>
          <a:p>
            <a:pPr>
              <a:buNone/>
            </a:pPr>
            <a:r>
              <a:rPr lang="en-GB" sz="2800" dirty="0"/>
              <a:t>  -  segregation of duties?</a:t>
            </a:r>
          </a:p>
          <a:p>
            <a:pPr>
              <a:buNone/>
            </a:pPr>
            <a:r>
              <a:rPr lang="en-GB" sz="2800" dirty="0"/>
              <a:t>  -  ‘4 eyes’</a:t>
            </a:r>
          </a:p>
          <a:p>
            <a:pPr>
              <a:buNone/>
            </a:pPr>
            <a:r>
              <a:rPr lang="en-GB" sz="2800" dirty="0"/>
              <a:t>  -  time</a:t>
            </a:r>
          </a:p>
          <a:p>
            <a:pPr indent="-1392">
              <a:buNone/>
            </a:pPr>
            <a:r>
              <a:rPr lang="en-GB" sz="2800" dirty="0"/>
              <a:t>-  funding</a:t>
            </a:r>
          </a:p>
          <a:p>
            <a:pPr>
              <a:buNone/>
            </a:pPr>
            <a:endParaRPr lang="en-GB" sz="3200" i="1" dirty="0"/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plat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89596" y="2828685"/>
            <a:ext cx="2750647" cy="29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Spinning Plates ....Board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i="1" dirty="0"/>
              <a:t> </a:t>
            </a:r>
            <a:r>
              <a:rPr lang="en-GB" sz="2500" dirty="0"/>
              <a:t>Step change in the ‘ask’ of Boards</a:t>
            </a:r>
          </a:p>
          <a:p>
            <a:r>
              <a:rPr lang="en-GB" sz="2500" dirty="0"/>
              <a:t> Strategy and capacity match?</a:t>
            </a:r>
          </a:p>
          <a:p>
            <a:r>
              <a:rPr lang="en-GB" sz="2500" dirty="0"/>
              <a:t> Demands of the operating environment</a:t>
            </a:r>
          </a:p>
          <a:p>
            <a:r>
              <a:rPr lang="en-GB" sz="2500" dirty="0"/>
              <a:t> Demands of new business models</a:t>
            </a:r>
          </a:p>
          <a:p>
            <a:r>
              <a:rPr lang="en-GB" sz="2500" dirty="0"/>
              <a:t> The wood, the trees</a:t>
            </a:r>
          </a:p>
          <a:p>
            <a:r>
              <a:rPr lang="en-GB" sz="2500" dirty="0"/>
              <a:t> Risk appetite</a:t>
            </a:r>
          </a:p>
          <a:p>
            <a:r>
              <a:rPr lang="en-GB" sz="2500" dirty="0"/>
              <a:t> Appetite for good governance</a:t>
            </a:r>
          </a:p>
          <a:p>
            <a:pPr>
              <a:buNone/>
            </a:pPr>
            <a:r>
              <a:rPr lang="en-GB" sz="2500" dirty="0"/>
              <a:t> </a:t>
            </a:r>
          </a:p>
          <a:p>
            <a:pPr>
              <a:buNone/>
            </a:pPr>
            <a:endParaRPr lang="en-GB" sz="2500" dirty="0"/>
          </a:p>
          <a:p>
            <a:endParaRPr lang="en-GB" sz="3200" i="1" dirty="0"/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 descr="gf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4885" y="3169317"/>
            <a:ext cx="2876311" cy="26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Spinning Plates ....Risks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i="1" dirty="0"/>
              <a:t> </a:t>
            </a:r>
            <a:r>
              <a:rPr lang="en-GB" sz="2500" dirty="0"/>
              <a:t>Risks are necessary, control is powerful</a:t>
            </a:r>
          </a:p>
          <a:p>
            <a:r>
              <a:rPr lang="en-GB" sz="3200" i="1" dirty="0"/>
              <a:t> </a:t>
            </a:r>
            <a:r>
              <a:rPr lang="en-GB" sz="2800" dirty="0"/>
              <a:t>T</a:t>
            </a:r>
            <a:r>
              <a:rPr lang="en-GB" sz="2500" dirty="0"/>
              <a:t>hings do go wrong, get good at dealing with it</a:t>
            </a:r>
          </a:p>
          <a:p>
            <a:r>
              <a:rPr lang="en-GB" sz="2500" dirty="0"/>
              <a:t>  Good governance questions to ask......</a:t>
            </a:r>
          </a:p>
          <a:p>
            <a:r>
              <a:rPr lang="en-GB" sz="2500" dirty="0"/>
              <a:t>  Strengths:-</a:t>
            </a:r>
          </a:p>
          <a:p>
            <a:pPr>
              <a:buNone/>
            </a:pPr>
            <a:r>
              <a:rPr lang="en-GB" sz="2500" dirty="0"/>
              <a:t>     - local intelligence</a:t>
            </a:r>
          </a:p>
          <a:p>
            <a:pPr>
              <a:buNone/>
            </a:pPr>
            <a:r>
              <a:rPr lang="en-GB" sz="2500" dirty="0"/>
              <a:t>     - housing markets</a:t>
            </a:r>
          </a:p>
          <a:p>
            <a:pPr>
              <a:buNone/>
            </a:pPr>
            <a:r>
              <a:rPr lang="en-GB" sz="2500" dirty="0"/>
              <a:t>     - customer profile/aspiration</a:t>
            </a:r>
          </a:p>
          <a:p>
            <a:pPr>
              <a:buNone/>
            </a:pPr>
            <a:r>
              <a:rPr lang="en-GB" sz="2500" dirty="0"/>
              <a:t>     - strategic players/responses</a:t>
            </a:r>
          </a:p>
          <a:p>
            <a:pPr>
              <a:buNone/>
            </a:pPr>
            <a:endParaRPr lang="en-GB" sz="2500" dirty="0"/>
          </a:p>
          <a:p>
            <a:endParaRPr lang="en-GB" sz="3200" i="1" dirty="0"/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who 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1875" y="3243362"/>
            <a:ext cx="2345729" cy="275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Innovation and 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093"/>
            <a:ext cx="8229600" cy="4186070"/>
          </a:xfrm>
        </p:spPr>
        <p:txBody>
          <a:bodyPr/>
          <a:lstStyle/>
          <a:p>
            <a:r>
              <a:rPr lang="en-GB" sz="3200" i="1" dirty="0"/>
              <a:t> </a:t>
            </a:r>
            <a:r>
              <a:rPr lang="en-GB" sz="2500" dirty="0"/>
              <a:t>More for the same, more for less</a:t>
            </a:r>
          </a:p>
          <a:p>
            <a:r>
              <a:rPr lang="en-GB" sz="2500" dirty="0"/>
              <a:t> Sharing sector capacity and wealth</a:t>
            </a:r>
          </a:p>
          <a:p>
            <a:r>
              <a:rPr lang="en-GB" sz="2500" dirty="0"/>
              <a:t> Sharing sector skills</a:t>
            </a:r>
          </a:p>
          <a:p>
            <a:pPr>
              <a:buNone/>
            </a:pPr>
            <a:r>
              <a:rPr lang="en-GB" sz="2500" dirty="0"/>
              <a:t> </a:t>
            </a:r>
            <a:endParaRPr lang="en-GB" sz="3200" i="1" dirty="0"/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swim against t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0711" y="3509941"/>
            <a:ext cx="3755960" cy="242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Innovation and 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6805"/>
            <a:ext cx="8229600" cy="4319358"/>
          </a:xfrm>
        </p:spPr>
        <p:txBody>
          <a:bodyPr/>
          <a:lstStyle/>
          <a:p>
            <a:r>
              <a:rPr lang="en-GB" sz="3200" i="1" dirty="0"/>
              <a:t> </a:t>
            </a:r>
            <a:r>
              <a:rPr lang="en-GB" sz="2500" dirty="0"/>
              <a:t>Buddying, mentoring, networking</a:t>
            </a:r>
          </a:p>
          <a:p>
            <a:r>
              <a:rPr lang="en-GB" sz="2500" dirty="0"/>
              <a:t> Co-opting</a:t>
            </a:r>
            <a:endParaRPr lang="en-GB" sz="2500" i="1" dirty="0"/>
          </a:p>
          <a:p>
            <a:r>
              <a:rPr lang="en-GB" sz="3200" i="1" dirty="0"/>
              <a:t> </a:t>
            </a:r>
            <a:r>
              <a:rPr lang="en-GB" sz="2500" dirty="0"/>
              <a:t>Strategic alliances</a:t>
            </a:r>
          </a:p>
          <a:p>
            <a:r>
              <a:rPr lang="en-GB" sz="2500" dirty="0"/>
              <a:t> Partnering, negotiating, managing</a:t>
            </a:r>
          </a:p>
          <a:p>
            <a:r>
              <a:rPr lang="en-GB" sz="2500" dirty="0"/>
              <a:t> Cost sharing vehicle</a:t>
            </a:r>
          </a:p>
          <a:p>
            <a:r>
              <a:rPr lang="en-GB" sz="2500" i="1" dirty="0"/>
              <a:t> </a:t>
            </a:r>
            <a:r>
              <a:rPr lang="en-GB" sz="2500" dirty="0"/>
              <a:t>Merger</a:t>
            </a:r>
          </a:p>
          <a:p>
            <a:endParaRPr lang="en-GB" sz="3200" i="1" dirty="0"/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 descr="imagesCA5MZB3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7517" y="3465512"/>
            <a:ext cx="2960088" cy="272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0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Your Legacy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200" i="1" dirty="0"/>
              <a:t> </a:t>
            </a:r>
          </a:p>
          <a:p>
            <a:pPr algn="ctr">
              <a:buNone/>
            </a:pPr>
            <a:r>
              <a:rPr lang="en-GB" sz="3200" i="1" dirty="0"/>
              <a:t>The history books may say ....</a:t>
            </a:r>
          </a:p>
          <a:p>
            <a:pPr algn="ctr">
              <a:buNone/>
            </a:pPr>
            <a:r>
              <a:rPr lang="en-GB" sz="3200" i="1" dirty="0"/>
              <a:t>  </a:t>
            </a:r>
          </a:p>
          <a:p>
            <a:pPr algn="ctr">
              <a:buNone/>
            </a:pPr>
            <a:r>
              <a:rPr lang="en-GB" sz="3200" i="1" dirty="0"/>
              <a:t>  ‘they performed miracles’</a:t>
            </a:r>
          </a:p>
          <a:p>
            <a:endParaRPr lang="en-GB" sz="3200" i="1" dirty="0"/>
          </a:p>
          <a:p>
            <a:pPr>
              <a:buNone/>
            </a:pPr>
            <a:r>
              <a:rPr lang="en-GB" sz="3200" i="1" dirty="0"/>
              <a:t>  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4_Savills Grey WHITE ONLY">
  <a:themeElements>
    <a:clrScheme name="Custom 80">
      <a:dk1>
        <a:srgbClr val="3C5669"/>
      </a:dk1>
      <a:lt1>
        <a:srgbClr val="FFFFFF"/>
      </a:lt1>
      <a:dk2>
        <a:srgbClr val="A8C4E2"/>
      </a:dk2>
      <a:lt2>
        <a:srgbClr val="F50003"/>
      </a:lt2>
      <a:accent1>
        <a:srgbClr val="FFED54"/>
      </a:accent1>
      <a:accent2>
        <a:srgbClr val="006470"/>
      </a:accent2>
      <a:accent3>
        <a:srgbClr val="79B0A8"/>
      </a:accent3>
      <a:accent4>
        <a:srgbClr val="B4AAB0"/>
      </a:accent4>
      <a:accent5>
        <a:srgbClr val="9E1F5E"/>
      </a:accent5>
      <a:accent6>
        <a:srgbClr val="673154"/>
      </a:accent6>
      <a:hlink>
        <a:srgbClr val="BFB9A4"/>
      </a:hlink>
      <a:folHlink>
        <a:srgbClr val="005437"/>
      </a:folHlink>
    </a:clrScheme>
    <a:fontScheme name="tes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06B8D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On-screen Show (4:3)</PresentationFormat>
  <Paragraphs>115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34_Savills Grey WHITE ONLY</vt:lpstr>
      <vt:lpstr>Housing Supply, Governance and Risk</vt:lpstr>
      <vt:lpstr>Our agenda</vt:lpstr>
      <vt:lpstr> Statistics and Legacy</vt:lpstr>
      <vt:lpstr> Spinning Plates</vt:lpstr>
      <vt:lpstr> Spinning Plates ....Board Skills</vt:lpstr>
      <vt:lpstr> Spinning Plates ....Risks</vt:lpstr>
      <vt:lpstr> Innovation and partnership</vt:lpstr>
      <vt:lpstr> Innovation and partnership</vt:lpstr>
      <vt:lpstr> Your Legacy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Supply, Governance and Risk</dc:title>
  <dc:creator>Tim Taylor</dc:creator>
  <cp:lastModifiedBy>Tim Taylor</cp:lastModifiedBy>
  <cp:revision>1</cp:revision>
  <dcterms:created xsi:type="dcterms:W3CDTF">2014-05-27T23:46:50Z</dcterms:created>
  <dcterms:modified xsi:type="dcterms:W3CDTF">2014-05-27T23:47:16Z</dcterms:modified>
</cp:coreProperties>
</file>