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9" r:id="rId1"/>
  </p:sldMasterIdLst>
  <p:notesMasterIdLst>
    <p:notesMasterId r:id="rId13"/>
  </p:notesMasterIdLst>
  <p:handoutMasterIdLst>
    <p:handoutMasterId r:id="rId14"/>
  </p:handoutMasterIdLst>
  <p:sldIdLst>
    <p:sldId id="261" r:id="rId2"/>
    <p:sldId id="268" r:id="rId3"/>
    <p:sldId id="257" r:id="rId4"/>
    <p:sldId id="265" r:id="rId5"/>
    <p:sldId id="271" r:id="rId6"/>
    <p:sldId id="272" r:id="rId7"/>
    <p:sldId id="273" r:id="rId8"/>
    <p:sldId id="269" r:id="rId9"/>
    <p:sldId id="267" r:id="rId10"/>
    <p:sldId id="270" r:id="rId11"/>
    <p:sldId id="274" r:id="rId12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4FAA"/>
    <a:srgbClr val="FF6600"/>
    <a:srgbClr val="33CC33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0" autoAdjust="0"/>
    <p:restoredTop sz="94664" autoAdjust="0"/>
  </p:normalViewPr>
  <p:slideViewPr>
    <p:cSldViewPr>
      <p:cViewPr>
        <p:scale>
          <a:sx n="85" d="100"/>
          <a:sy n="85" d="100"/>
        </p:scale>
        <p:origin x="-3096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86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30745-DD92-4207-A466-20C0E3C5E660}" type="datetimeFigureOut">
              <a:rPr lang="en-GB" smtClean="0"/>
              <a:t>21/05/2014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4577A-1BEB-4524-ADB8-8CC8EC62F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500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858827-7D95-4048-91DC-C6A6D3D583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1191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2261E8-5055-4A7F-B98B-16A4796B5416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 experience of extra care housing</a:t>
            </a:r>
          </a:p>
          <a:p>
            <a:r>
              <a:rPr lang="en-GB" dirty="0" smtClean="0"/>
              <a:t>Lots of experience of older persons and support</a:t>
            </a:r>
          </a:p>
          <a:p>
            <a:endParaRPr lang="en-GB" dirty="0"/>
          </a:p>
          <a:p>
            <a:r>
              <a:rPr lang="en-GB" dirty="0" smtClean="0"/>
              <a:t>Didn’t want to miss the opportunity</a:t>
            </a:r>
          </a:p>
          <a:p>
            <a:r>
              <a:rPr lang="en-GB" dirty="0" smtClean="0"/>
              <a:t>Where demand was from the Local Authority</a:t>
            </a:r>
          </a:p>
          <a:p>
            <a:endParaRPr lang="en-GB" dirty="0"/>
          </a:p>
          <a:p>
            <a:r>
              <a:rPr lang="en-GB" dirty="0" smtClean="0"/>
              <a:t>Partnered with an experienced larger HA </a:t>
            </a:r>
            <a:r>
              <a:rPr lang="en-GB" dirty="0"/>
              <a:t> </a:t>
            </a:r>
            <a:r>
              <a:rPr lang="en-GB" dirty="0" smtClean="0"/>
              <a:t>to act as lead developer on our behalf.</a:t>
            </a:r>
          </a:p>
          <a:p>
            <a:endParaRPr lang="en-GB" dirty="0"/>
          </a:p>
          <a:p>
            <a:r>
              <a:rPr lang="en-GB" dirty="0" smtClean="0"/>
              <a:t>We now manage their stock in our area!</a:t>
            </a:r>
          </a:p>
          <a:p>
            <a:endParaRPr lang="en-GB" dirty="0"/>
          </a:p>
          <a:p>
            <a:r>
              <a:rPr lang="en-GB" dirty="0" smtClean="0"/>
              <a:t>Don’t be afraid to use others where you don’t have the experience in-house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58827-7D95-4048-91DC-C6A6D3D583F6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1053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58827-7D95-4048-91DC-C6A6D3D583F6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0529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799A87-9723-4B1E-A6F7-B2B83ADA4411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8F66D8-6F4C-4EB3-AB0E-15F1E14C87E2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D0A1D-059C-4674-A2A3-535CD9F05087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58827-7D95-4048-91DC-C6A6D3D583F6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9773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6357" y="4572463"/>
            <a:ext cx="4984962" cy="5550154"/>
          </a:xfrm>
        </p:spPr>
        <p:txBody>
          <a:bodyPr/>
          <a:lstStyle/>
          <a:p>
            <a:r>
              <a:rPr lang="en-GB" dirty="0" smtClean="0"/>
              <a:t>We fit the typical model that Mark identified in his presentation in terms of financial capacity: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Gearing when measured as debt to gross cost of housing properties basis is 34% (sector average 35%)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Interest cover is 147% (sector average 197%) so less of an issue</a:t>
            </a:r>
          </a:p>
          <a:p>
            <a:r>
              <a:rPr lang="en-GB" dirty="0" smtClean="0"/>
              <a:t>Had to get more comfortable with risk around this so have invested in better financial modelling/business planning software to assist</a:t>
            </a:r>
          </a:p>
          <a:p>
            <a:endParaRPr lang="en-GB" dirty="0"/>
          </a:p>
          <a:p>
            <a:r>
              <a:rPr lang="en-GB" dirty="0" err="1" smtClean="0"/>
              <a:t>Brixx</a:t>
            </a:r>
            <a:r>
              <a:rPr lang="en-GB" dirty="0" smtClean="0"/>
              <a:t> business planning software – more scenario planning, financial modelling, providing assurance.</a:t>
            </a:r>
          </a:p>
          <a:p>
            <a:endParaRPr lang="en-GB" dirty="0"/>
          </a:p>
          <a:p>
            <a:r>
              <a:rPr lang="en-GB" dirty="0" smtClean="0"/>
              <a:t>Broaden financial awareness – Day in the City visiting potential funders</a:t>
            </a:r>
          </a:p>
          <a:p>
            <a:endParaRPr lang="en-GB" dirty="0"/>
          </a:p>
          <a:p>
            <a:r>
              <a:rPr lang="en-GB" dirty="0" smtClean="0"/>
              <a:t>Honed our development geography</a:t>
            </a:r>
          </a:p>
          <a:p>
            <a:endParaRPr lang="en-GB" dirty="0"/>
          </a:p>
          <a:p>
            <a:r>
              <a:rPr lang="en-GB" dirty="0" smtClean="0"/>
              <a:t>Focussed on where we could be most successful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where is the competition (to the South and West around Leeds),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where is there less/no competition (to the North and East of Yorkshire),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where could we make biggest impact? (e.g. </a:t>
            </a:r>
            <a:r>
              <a:rPr lang="en-GB" dirty="0" err="1" smtClean="0"/>
              <a:t>Bishopthorpe</a:t>
            </a:r>
            <a:r>
              <a:rPr lang="en-GB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what do we do best (small bespoke developments not large mixed tenure estates)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58827-7D95-4048-91DC-C6A6D3D583F6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2528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Acquisition of existing homes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Doesn’t add to overall supply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Does provide good additional security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Provides additional rental income to provide more confidence around loan repayments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Security is a problem where one third of our stock is Supported and specialist housing.  In the event of  default, lenders may struggle to find a buyer and get the value back on these assets.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Doesn’t mean stop doing it – but demand more of commissioners on this basis and carefully consider design. Future proofing to provide assurance around future use and therefore validity as security.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58827-7D95-4048-91DC-C6A6D3D583F6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1124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58827-7D95-4048-91DC-C6A6D3D583F6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5252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A05F7-4660-4608-87A3-B30ED0EB4232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Design and Build</a:t>
            </a:r>
          </a:p>
          <a:p>
            <a:r>
              <a:rPr lang="en-US" altLang="en-US" dirty="0" smtClean="0"/>
              <a:t>Off the shelf purchase</a:t>
            </a:r>
          </a:p>
          <a:p>
            <a:r>
              <a:rPr lang="en-US" altLang="en-US" dirty="0" smtClean="0"/>
              <a:t>S106 </a:t>
            </a:r>
          </a:p>
          <a:p>
            <a:endParaRPr lang="en-US" altLang="en-US" dirty="0"/>
          </a:p>
          <a:p>
            <a:r>
              <a:rPr lang="en-US" altLang="en-US" dirty="0" smtClean="0"/>
              <a:t>You don’t pay unless you are happy with the end product/progress along the way.</a:t>
            </a:r>
          </a:p>
          <a:p>
            <a:endParaRPr lang="en-US" altLang="en-US" dirty="0"/>
          </a:p>
          <a:p>
            <a:r>
              <a:rPr lang="en-US" altLang="en-US" dirty="0" smtClean="0"/>
              <a:t>Gives smaller HA’s more control if  staff capacity is an issue</a:t>
            </a:r>
          </a:p>
          <a:p>
            <a:endParaRPr lang="en-US" altLang="en-US" dirty="0"/>
          </a:p>
          <a:p>
            <a:r>
              <a:rPr lang="en-US" altLang="en-US" dirty="0" smtClean="0"/>
              <a:t>Provides Board with less risk as more control</a:t>
            </a:r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174BD7-C48F-4F4F-8776-A6CFA349378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0CA2A-0AF1-4116-9884-F2D0F50CB3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073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20713"/>
            <a:ext cx="1943100" cy="5475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620713"/>
            <a:ext cx="5678487" cy="5475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CBF0D-2EB8-426F-AFFC-5EC88D30F90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659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28EC1-6BC0-4FB5-9D52-E900D2BE63D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507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0F663-EF93-4C0C-B0CD-58F7099858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553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DAFFC-A47C-4E53-9840-09B8254670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555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C3F83-03D4-4488-8F3E-4E46A07591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58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EB0C7-B062-423D-B021-18C1F59228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488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3B42A-2341-425F-91A6-AC69FCFAE6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930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082B6-C009-4C1F-A8C7-08202E491A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9089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72501-DF23-4083-9AFC-08DADD8663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654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6207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endParaRPr lang="en-GB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endParaRPr lang="en-GB" alt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fld id="{E5E770E7-336A-4B14-AEC6-9A8B3EB6A69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YHA PPT 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96944" cy="1143000"/>
          </a:xfrm>
        </p:spPr>
        <p:txBody>
          <a:bodyPr/>
          <a:lstStyle/>
          <a:p>
            <a:pPr algn="l"/>
            <a:r>
              <a:rPr lang="en-GB" sz="3200" b="1" dirty="0" smtClean="0">
                <a:solidFill>
                  <a:srgbClr val="6A4FAA"/>
                </a:solidFill>
              </a:rPr>
              <a:t>Practical lessons learned – </a:t>
            </a:r>
            <a:br>
              <a:rPr lang="en-GB" sz="3200" b="1" dirty="0" smtClean="0">
                <a:solidFill>
                  <a:srgbClr val="6A4FAA"/>
                </a:solidFill>
              </a:rPr>
            </a:br>
            <a:r>
              <a:rPr lang="en-GB" sz="3200" b="1" dirty="0" smtClean="0">
                <a:solidFill>
                  <a:srgbClr val="6A4FAA"/>
                </a:solidFill>
              </a:rPr>
              <a:t>Partnering with others to build experience</a:t>
            </a:r>
            <a:endParaRPr lang="en-GB" sz="3200" b="1" dirty="0">
              <a:solidFill>
                <a:srgbClr val="6A4FAA"/>
              </a:solidFill>
            </a:endParaRPr>
          </a:p>
        </p:txBody>
      </p:sp>
      <p:pic>
        <p:nvPicPr>
          <p:cNvPr id="56322" name="Picture 2" descr="\\ls-gl614\share\pictures\Annual Report Photos\Photos for Annual Report 2011\_MG_04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6688087" cy="4510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6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96" y="476672"/>
            <a:ext cx="7772400" cy="1143000"/>
          </a:xfrm>
        </p:spPr>
        <p:txBody>
          <a:bodyPr/>
          <a:lstStyle/>
          <a:p>
            <a:pPr algn="l"/>
            <a:r>
              <a:rPr lang="en-GB" sz="3200" b="1" dirty="0" smtClean="0">
                <a:solidFill>
                  <a:srgbClr val="6A4FAA"/>
                </a:solidFill>
              </a:rPr>
              <a:t>Next steps</a:t>
            </a:r>
            <a:endParaRPr lang="en-GB" sz="3200" b="1" dirty="0">
              <a:solidFill>
                <a:srgbClr val="6A4FA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1988840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6A4FAA"/>
              </a:buClr>
              <a:buFont typeface="Wingdings" panose="05000000000000000000" pitchFamily="2" charset="2"/>
              <a:buChar char="Ø"/>
            </a:pPr>
            <a:r>
              <a:rPr lang="en-GB" sz="2800" dirty="0" smtClean="0"/>
              <a:t>Planning 3 – 5 years ahead:</a:t>
            </a:r>
          </a:p>
          <a:p>
            <a:pPr>
              <a:buClr>
                <a:srgbClr val="6A4FAA"/>
              </a:buClr>
            </a:pPr>
            <a:endParaRPr lang="en-GB" sz="2800" dirty="0" smtClean="0"/>
          </a:p>
          <a:p>
            <a:pPr marL="457200" indent="-457200">
              <a:buClr>
                <a:srgbClr val="6A4FAA"/>
              </a:buClr>
              <a:buFont typeface="Wingdings" panose="05000000000000000000" pitchFamily="2" charset="2"/>
              <a:buChar char="Ø"/>
            </a:pPr>
            <a:r>
              <a:rPr lang="en-GB" sz="2800" dirty="0" smtClean="0"/>
              <a:t>Exploring now, what our potential future barriers will be.</a:t>
            </a:r>
          </a:p>
          <a:p>
            <a:pPr>
              <a:buClr>
                <a:srgbClr val="6A4FAA"/>
              </a:buClr>
            </a:pPr>
            <a:endParaRPr lang="en-GB" sz="2800" dirty="0" smtClean="0"/>
          </a:p>
          <a:p>
            <a:pPr marL="457200" indent="-457200">
              <a:buClr>
                <a:srgbClr val="6A4FAA"/>
              </a:buClr>
              <a:buFont typeface="Wingdings" panose="05000000000000000000" pitchFamily="2" charset="2"/>
              <a:buChar char="Ø"/>
            </a:pPr>
            <a:r>
              <a:rPr lang="en-GB" sz="2800" dirty="0" smtClean="0"/>
              <a:t>Gearing ceilings and security.</a:t>
            </a:r>
          </a:p>
          <a:p>
            <a:pPr>
              <a:buClr>
                <a:srgbClr val="6A4FAA"/>
              </a:buClr>
            </a:pPr>
            <a:endParaRPr lang="en-GB" sz="2800" dirty="0" smtClean="0"/>
          </a:p>
          <a:p>
            <a:pPr marL="457200" indent="-457200">
              <a:buClr>
                <a:srgbClr val="6A4FAA"/>
              </a:buClr>
              <a:buFont typeface="Wingdings" panose="05000000000000000000" pitchFamily="2" charset="2"/>
              <a:buChar char="Ø"/>
            </a:pPr>
            <a:r>
              <a:rPr lang="en-GB" sz="2800" dirty="0" smtClean="0"/>
              <a:t>Potential solutions?</a:t>
            </a:r>
          </a:p>
          <a:p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28362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YHA PPT 09 fir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650081" y="764704"/>
            <a:ext cx="7842250" cy="4608512"/>
          </a:xfrm>
          <a:noFill/>
          <a:ln/>
        </p:spPr>
        <p:txBody>
          <a:bodyPr anchor="t"/>
          <a:lstStyle/>
          <a:p>
            <a:r>
              <a:rPr lang="en-GB" altLang="en-US" sz="2400" b="1" dirty="0" smtClean="0">
                <a:solidFill>
                  <a:srgbClr val="6A4FAA"/>
                </a:solidFill>
              </a:rPr>
              <a:t>Presentation by</a:t>
            </a:r>
            <a:br>
              <a:rPr lang="en-GB" altLang="en-US" sz="2400" b="1" dirty="0" smtClean="0">
                <a:solidFill>
                  <a:srgbClr val="6A4FAA"/>
                </a:solidFill>
              </a:rPr>
            </a:br>
            <a:r>
              <a:rPr lang="en-GB" altLang="en-US" sz="2400" b="1" dirty="0" smtClean="0">
                <a:solidFill>
                  <a:srgbClr val="6A4FAA"/>
                </a:solidFill>
              </a:rPr>
              <a:t/>
            </a:r>
            <a:br>
              <a:rPr lang="en-GB" altLang="en-US" sz="2400" b="1" dirty="0" smtClean="0">
                <a:solidFill>
                  <a:srgbClr val="6A4FAA"/>
                </a:solidFill>
              </a:rPr>
            </a:br>
            <a:r>
              <a:rPr lang="en-GB" altLang="en-US" sz="2400" b="1" dirty="0" smtClean="0">
                <a:solidFill>
                  <a:srgbClr val="6A4FAA"/>
                </a:solidFill>
              </a:rPr>
              <a:t/>
            </a:r>
            <a:br>
              <a:rPr lang="en-GB" altLang="en-US" sz="2400" b="1" dirty="0" smtClean="0">
                <a:solidFill>
                  <a:srgbClr val="6A4FAA"/>
                </a:solidFill>
              </a:rPr>
            </a:br>
            <a:r>
              <a:rPr lang="en-GB" altLang="en-US" sz="3200" b="1" dirty="0" smtClean="0">
                <a:solidFill>
                  <a:srgbClr val="6A4FAA"/>
                </a:solidFill>
              </a:rPr>
              <a:t>Julia </a:t>
            </a:r>
            <a:r>
              <a:rPr lang="en-GB" altLang="en-US" sz="3200" b="1" dirty="0" err="1" smtClean="0">
                <a:solidFill>
                  <a:srgbClr val="6A4FAA"/>
                </a:solidFill>
              </a:rPr>
              <a:t>Histon</a:t>
            </a:r>
            <a:r>
              <a:rPr lang="en-GB" altLang="en-US" sz="3200" b="1" dirty="0" smtClean="0">
                <a:solidFill>
                  <a:srgbClr val="6A4FAA"/>
                </a:solidFill>
              </a:rPr>
              <a:t/>
            </a:r>
            <a:br>
              <a:rPr lang="en-GB" altLang="en-US" sz="3200" b="1" dirty="0" smtClean="0">
                <a:solidFill>
                  <a:srgbClr val="6A4FAA"/>
                </a:solidFill>
              </a:rPr>
            </a:br>
            <a:r>
              <a:rPr lang="en-GB" altLang="en-US" sz="3200" b="1" dirty="0" smtClean="0">
                <a:solidFill>
                  <a:srgbClr val="6A4FAA"/>
                </a:solidFill>
              </a:rPr>
              <a:t>Chief Executive</a:t>
            </a:r>
            <a:br>
              <a:rPr lang="en-GB" altLang="en-US" sz="3200" b="1" dirty="0" smtClean="0">
                <a:solidFill>
                  <a:srgbClr val="6A4FAA"/>
                </a:solidFill>
              </a:rPr>
            </a:br>
            <a:r>
              <a:rPr lang="en-GB" altLang="en-US" sz="3200" b="1" dirty="0" smtClean="0">
                <a:solidFill>
                  <a:srgbClr val="6A4FAA"/>
                </a:solidFill>
              </a:rPr>
              <a:t/>
            </a:r>
            <a:br>
              <a:rPr lang="en-GB" altLang="en-US" sz="3200" b="1" dirty="0" smtClean="0">
                <a:solidFill>
                  <a:srgbClr val="6A4FAA"/>
                </a:solidFill>
              </a:rPr>
            </a:br>
            <a:r>
              <a:rPr lang="en-GB" altLang="en-US" sz="2400" b="1" i="1" dirty="0" smtClean="0">
                <a:solidFill>
                  <a:srgbClr val="6A4FAA"/>
                </a:solidFill>
              </a:rPr>
              <a:t>for</a:t>
            </a:r>
            <a:r>
              <a:rPr lang="en-GB" altLang="en-US" sz="2400" b="1" dirty="0" smtClean="0">
                <a:solidFill>
                  <a:srgbClr val="6A4FAA"/>
                </a:solidFill>
              </a:rPr>
              <a:t/>
            </a:r>
            <a:br>
              <a:rPr lang="en-GB" altLang="en-US" sz="2400" b="1" dirty="0" smtClean="0">
                <a:solidFill>
                  <a:srgbClr val="6A4FAA"/>
                </a:solidFill>
              </a:rPr>
            </a:br>
            <a:r>
              <a:rPr lang="en-GB" altLang="en-US" sz="2400" b="1" dirty="0">
                <a:solidFill>
                  <a:srgbClr val="6A4FAA"/>
                </a:solidFill>
              </a:rPr>
              <a:t/>
            </a:r>
            <a:br>
              <a:rPr lang="en-GB" altLang="en-US" sz="2400" b="1" dirty="0">
                <a:solidFill>
                  <a:srgbClr val="6A4FAA"/>
                </a:solidFill>
              </a:rPr>
            </a:br>
            <a:r>
              <a:rPr lang="en-GB" altLang="en-US" sz="3200" b="1" dirty="0" smtClean="0">
                <a:solidFill>
                  <a:srgbClr val="6A4FAA"/>
                </a:solidFill>
              </a:rPr>
              <a:t>In Small Supply – National Event for Smaller Housing Providers</a:t>
            </a:r>
            <a:endParaRPr lang="en-GB" altLang="en-US" sz="3200" b="1" dirty="0">
              <a:solidFill>
                <a:srgbClr val="6A4FAA"/>
              </a:solidFill>
            </a:endParaRP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5734050"/>
            <a:ext cx="8134350" cy="574675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GB" altLang="en-US" sz="2400" b="1" dirty="0" smtClean="0">
                <a:solidFill>
                  <a:srgbClr val="6A4FAA"/>
                </a:solidFill>
              </a:rPr>
              <a:t>22 May 2014</a:t>
            </a:r>
            <a:endParaRPr lang="en-GB" altLang="en-US" sz="2400" b="1" dirty="0">
              <a:solidFill>
                <a:srgbClr val="6A4FA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34" name="Picture 22" descr="YHA PPT 09 fir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6" name="Rectangle 14"/>
          <p:cNvSpPr>
            <a:spLocks noGrp="1" noChangeArrowheads="1"/>
          </p:cNvSpPr>
          <p:nvPr>
            <p:ph type="title"/>
          </p:nvPr>
        </p:nvSpPr>
        <p:spPr>
          <a:xfrm>
            <a:off x="533400" y="636588"/>
            <a:ext cx="7848600" cy="847725"/>
          </a:xfrm>
          <a:noFill/>
          <a:ln/>
        </p:spPr>
        <p:txBody>
          <a:bodyPr anchor="t"/>
          <a:lstStyle/>
          <a:p>
            <a:pPr algn="l"/>
            <a:r>
              <a:rPr lang="en-GB" altLang="en-US" sz="3200" b="1" dirty="0" smtClean="0">
                <a:solidFill>
                  <a:srgbClr val="6A4FAA"/>
                </a:solidFill>
              </a:rPr>
              <a:t>Facts and Figures</a:t>
            </a:r>
            <a:endParaRPr lang="en-GB" altLang="en-US" sz="3200" dirty="0">
              <a:latin typeface="Helvetica" pitchFamily="1" charset="0"/>
            </a:endParaRPr>
          </a:p>
        </p:txBody>
      </p:sp>
      <p:sp>
        <p:nvSpPr>
          <p:cNvPr id="13331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539552" y="1340768"/>
            <a:ext cx="8352928" cy="459864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Clr>
                <a:srgbClr val="6A4FAA"/>
              </a:buClr>
              <a:buFont typeface="Wingdings" panose="05000000000000000000" pitchFamily="2" charset="2"/>
              <a:buChar char="Ø"/>
            </a:pPr>
            <a:r>
              <a:rPr lang="en-GB" altLang="en-US" sz="2800" dirty="0" smtClean="0"/>
              <a:t>Traditional Housing Association</a:t>
            </a:r>
          </a:p>
          <a:p>
            <a:pPr>
              <a:lnSpc>
                <a:spcPct val="80000"/>
              </a:lnSpc>
              <a:buClr>
                <a:srgbClr val="6A4FAA"/>
              </a:buClr>
              <a:buFont typeface="Wingdings" panose="05000000000000000000" pitchFamily="2" charset="2"/>
              <a:buChar char="Ø"/>
            </a:pPr>
            <a:endParaRPr lang="en-GB" altLang="en-US" sz="1000" dirty="0" smtClean="0"/>
          </a:p>
          <a:p>
            <a:pPr>
              <a:lnSpc>
                <a:spcPct val="80000"/>
              </a:lnSpc>
              <a:buClr>
                <a:srgbClr val="6A4FAA"/>
              </a:buClr>
              <a:buFont typeface="Wingdings" panose="05000000000000000000" pitchFamily="2" charset="2"/>
              <a:buChar char="Ø"/>
            </a:pPr>
            <a:r>
              <a:rPr lang="en-GB" altLang="en-US" sz="2800" dirty="0" smtClean="0"/>
              <a:t>Established in 1964</a:t>
            </a:r>
          </a:p>
          <a:p>
            <a:pPr>
              <a:lnSpc>
                <a:spcPct val="80000"/>
              </a:lnSpc>
              <a:buClr>
                <a:srgbClr val="6A4FAA"/>
              </a:buClr>
              <a:buFont typeface="Wingdings" panose="05000000000000000000" pitchFamily="2" charset="2"/>
              <a:buChar char="Ø"/>
            </a:pPr>
            <a:endParaRPr lang="en-GB" altLang="en-US" sz="1000" dirty="0" smtClean="0"/>
          </a:p>
          <a:p>
            <a:pPr>
              <a:lnSpc>
                <a:spcPct val="80000"/>
              </a:lnSpc>
              <a:buClr>
                <a:srgbClr val="6A4FAA"/>
              </a:buClr>
              <a:buFont typeface="Wingdings" panose="05000000000000000000" pitchFamily="2" charset="2"/>
              <a:buChar char="Ø"/>
            </a:pPr>
            <a:r>
              <a:rPr lang="en-GB" altLang="en-US" sz="2800" dirty="0" smtClean="0"/>
              <a:t>939 homes, owned and managed as at 31.3.14</a:t>
            </a:r>
          </a:p>
          <a:p>
            <a:pPr>
              <a:lnSpc>
                <a:spcPct val="80000"/>
              </a:lnSpc>
              <a:buClr>
                <a:srgbClr val="6A4FAA"/>
              </a:buClr>
              <a:buFont typeface="Wingdings" panose="05000000000000000000" pitchFamily="2" charset="2"/>
              <a:buChar char="Ø"/>
            </a:pPr>
            <a:endParaRPr lang="en-GB" altLang="en-US" sz="1000" dirty="0" smtClean="0"/>
          </a:p>
          <a:p>
            <a:pPr>
              <a:lnSpc>
                <a:spcPct val="80000"/>
              </a:lnSpc>
              <a:buClr>
                <a:srgbClr val="6A4FAA"/>
              </a:buClr>
              <a:buFont typeface="Wingdings" panose="05000000000000000000" pitchFamily="2" charset="2"/>
              <a:buChar char="Ø"/>
            </a:pPr>
            <a:r>
              <a:rPr lang="en-GB" altLang="en-US" sz="2800" dirty="0" smtClean="0"/>
              <a:t>99 of which managed for others</a:t>
            </a:r>
          </a:p>
          <a:p>
            <a:pPr>
              <a:lnSpc>
                <a:spcPct val="80000"/>
              </a:lnSpc>
              <a:buClr>
                <a:srgbClr val="6A4FAA"/>
              </a:buClr>
              <a:buFont typeface="Wingdings" panose="05000000000000000000" pitchFamily="2" charset="2"/>
              <a:buChar char="Ø"/>
            </a:pPr>
            <a:endParaRPr lang="en-GB" altLang="en-US" sz="1000" dirty="0" smtClean="0"/>
          </a:p>
          <a:p>
            <a:pPr>
              <a:lnSpc>
                <a:spcPct val="80000"/>
              </a:lnSpc>
              <a:buClr>
                <a:srgbClr val="6A4FAA"/>
              </a:buClr>
              <a:buFont typeface="Wingdings" panose="05000000000000000000" pitchFamily="2" charset="2"/>
              <a:buChar char="Ø"/>
            </a:pPr>
            <a:r>
              <a:rPr lang="en-GB" altLang="en-US" sz="2800" dirty="0" smtClean="0"/>
              <a:t>Stock: Yorkshire and Humber</a:t>
            </a:r>
          </a:p>
          <a:p>
            <a:pPr lvl="1">
              <a:lnSpc>
                <a:spcPct val="80000"/>
              </a:lnSpc>
              <a:buClr>
                <a:srgbClr val="6A4FAA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/>
              <a:t>81% in City of York</a:t>
            </a:r>
          </a:p>
          <a:p>
            <a:pPr lvl="1">
              <a:lnSpc>
                <a:spcPct val="80000"/>
              </a:lnSpc>
              <a:buClr>
                <a:srgbClr val="6A4FAA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/>
              <a:t>11% Leeds</a:t>
            </a:r>
          </a:p>
          <a:p>
            <a:pPr lvl="1">
              <a:lnSpc>
                <a:spcPct val="80000"/>
              </a:lnSpc>
              <a:buClr>
                <a:srgbClr val="6A4FAA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/>
              <a:t>  4% Scarborough</a:t>
            </a:r>
          </a:p>
          <a:p>
            <a:pPr lvl="1">
              <a:lnSpc>
                <a:spcPct val="80000"/>
              </a:lnSpc>
              <a:buClr>
                <a:srgbClr val="6A4FAA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/>
              <a:t>  4% neighbouring LA areas.</a:t>
            </a:r>
          </a:p>
          <a:p>
            <a:pPr lvl="1">
              <a:lnSpc>
                <a:spcPct val="80000"/>
              </a:lnSpc>
              <a:buClr>
                <a:srgbClr val="6A4FAA"/>
              </a:buClr>
              <a:buFont typeface="Arial" panose="020B0604020202020204" pitchFamily="34" charset="0"/>
              <a:buChar char="•"/>
            </a:pPr>
            <a:endParaRPr lang="en-GB" altLang="en-US" sz="1000" dirty="0"/>
          </a:p>
          <a:p>
            <a:pPr lvl="1">
              <a:lnSpc>
                <a:spcPct val="80000"/>
              </a:lnSpc>
              <a:buClr>
                <a:srgbClr val="6A4FAA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/>
              <a:t>One third supported housing, including homeless accommodation</a:t>
            </a:r>
          </a:p>
          <a:p>
            <a:pPr lvl="1">
              <a:lnSpc>
                <a:spcPct val="80000"/>
              </a:lnSpc>
              <a:buClr>
                <a:srgbClr val="6A4FAA"/>
              </a:buClr>
              <a:buFont typeface="Arial" panose="020B0604020202020204" pitchFamily="34" charset="0"/>
              <a:buChar char="•"/>
            </a:pPr>
            <a:endParaRPr lang="en-GB" altLang="en-US" sz="1000" dirty="0" smtClean="0"/>
          </a:p>
          <a:p>
            <a:pPr>
              <a:lnSpc>
                <a:spcPct val="80000"/>
              </a:lnSpc>
              <a:buClr>
                <a:srgbClr val="6A4FAA"/>
              </a:buClr>
              <a:buFont typeface="Wingdings" panose="05000000000000000000" pitchFamily="2" charset="2"/>
              <a:buChar char="Ø"/>
            </a:pPr>
            <a:r>
              <a:rPr lang="en-GB" altLang="en-US" sz="2800" dirty="0" smtClean="0"/>
              <a:t>Turnover £5m</a:t>
            </a:r>
          </a:p>
          <a:p>
            <a:pPr marL="0" indent="0">
              <a:lnSpc>
                <a:spcPct val="80000"/>
              </a:lnSpc>
              <a:buNone/>
            </a:pPr>
            <a:endParaRPr lang="en-GB" altLang="en-US" sz="2400" dirty="0" smtClean="0"/>
          </a:p>
          <a:p>
            <a:pPr>
              <a:lnSpc>
                <a:spcPct val="80000"/>
              </a:lnSpc>
              <a:buFontTx/>
              <a:buBlip>
                <a:blip r:embed="rId4"/>
              </a:buBlip>
            </a:pPr>
            <a:endParaRPr lang="en-GB" altLang="en-US" sz="2400" dirty="0" smtClean="0"/>
          </a:p>
          <a:p>
            <a:pPr lvl="1">
              <a:lnSpc>
                <a:spcPct val="80000"/>
              </a:lnSpc>
              <a:buFontTx/>
              <a:buBlip>
                <a:blip r:embed="rId4"/>
              </a:buBlip>
            </a:pPr>
            <a:endParaRPr lang="en-GB" altLang="en-US" sz="2000" dirty="0" smtClean="0"/>
          </a:p>
          <a:p>
            <a:pPr>
              <a:lnSpc>
                <a:spcPct val="80000"/>
              </a:lnSpc>
              <a:buFontTx/>
              <a:buBlip>
                <a:blip r:embed="rId4"/>
              </a:buBlip>
            </a:pPr>
            <a:endParaRPr lang="en-GB" altLang="en-US" sz="2400" dirty="0" smtClean="0"/>
          </a:p>
          <a:p>
            <a:pPr marL="0" indent="0">
              <a:lnSpc>
                <a:spcPct val="80000"/>
              </a:lnSpc>
              <a:buNone/>
            </a:pPr>
            <a:endParaRPr lang="en-GB" altLang="en-US" sz="2400" dirty="0"/>
          </a:p>
          <a:p>
            <a:pPr marL="0" indent="0">
              <a:lnSpc>
                <a:spcPct val="80000"/>
              </a:lnSpc>
              <a:buNone/>
            </a:pPr>
            <a:endParaRPr lang="en-GB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YHA PPT 09 fir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636588"/>
            <a:ext cx="7848600" cy="847725"/>
          </a:xfrm>
          <a:noFill/>
          <a:ln/>
        </p:spPr>
        <p:txBody>
          <a:bodyPr anchor="t"/>
          <a:lstStyle/>
          <a:p>
            <a:pPr algn="l"/>
            <a:r>
              <a:rPr lang="en-GB" altLang="en-US" sz="3200" b="1" dirty="0" smtClean="0">
                <a:solidFill>
                  <a:srgbClr val="6A4FAA"/>
                </a:solidFill>
              </a:rPr>
              <a:t>The Culture</a:t>
            </a:r>
            <a:endParaRPr lang="en-GB" altLang="en-US" sz="3200" b="1" dirty="0">
              <a:solidFill>
                <a:srgbClr val="6A4FAA"/>
              </a:solidFill>
            </a:endParaRP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412875"/>
            <a:ext cx="7924800" cy="4454525"/>
          </a:xfrm>
          <a:noFill/>
          <a:ln/>
        </p:spPr>
        <p:txBody>
          <a:bodyPr/>
          <a:lstStyle/>
          <a:p>
            <a:pPr>
              <a:buClr>
                <a:srgbClr val="6A4FAA"/>
              </a:buClr>
              <a:buFont typeface="Wingdings" panose="05000000000000000000" pitchFamily="2" charset="2"/>
              <a:buChar char="Ø"/>
            </a:pPr>
            <a:r>
              <a:rPr lang="en-GB" altLang="en-US" sz="2800" dirty="0" smtClean="0"/>
              <a:t>Passionate about growth</a:t>
            </a:r>
          </a:p>
          <a:p>
            <a:pPr>
              <a:buClr>
                <a:srgbClr val="6A4FAA"/>
              </a:buClr>
              <a:buFont typeface="Wingdings" panose="05000000000000000000" pitchFamily="2" charset="2"/>
              <a:buChar char="Ø"/>
            </a:pPr>
            <a:r>
              <a:rPr lang="en-GB" altLang="en-US" sz="2800" dirty="0" smtClean="0"/>
              <a:t>Strong Board experience of development</a:t>
            </a:r>
          </a:p>
          <a:p>
            <a:pPr>
              <a:buClr>
                <a:srgbClr val="6A4FAA"/>
              </a:buClr>
              <a:buFont typeface="Wingdings" panose="05000000000000000000" pitchFamily="2" charset="2"/>
              <a:buChar char="Ø"/>
            </a:pPr>
            <a:r>
              <a:rPr lang="en-GB" altLang="en-US" sz="2800" dirty="0" smtClean="0"/>
              <a:t>Quality of both properties and services</a:t>
            </a:r>
          </a:p>
          <a:p>
            <a:pPr>
              <a:buClr>
                <a:srgbClr val="6A4FAA"/>
              </a:buClr>
              <a:buFont typeface="Wingdings" panose="05000000000000000000" pitchFamily="2" charset="2"/>
              <a:buChar char="Ø"/>
            </a:pPr>
            <a:r>
              <a:rPr lang="en-GB" altLang="en-US" sz="2800" dirty="0" smtClean="0"/>
              <a:t>High customer satisfaction </a:t>
            </a:r>
          </a:p>
          <a:p>
            <a:pPr>
              <a:buClr>
                <a:srgbClr val="6A4FAA"/>
              </a:buClr>
              <a:buFont typeface="Wingdings" panose="05000000000000000000" pitchFamily="2" charset="2"/>
              <a:buChar char="Ø"/>
            </a:pPr>
            <a:endParaRPr lang="en-GB" altLang="en-US" sz="2800" dirty="0"/>
          </a:p>
          <a:p>
            <a:pPr>
              <a:buClr>
                <a:srgbClr val="6A4FAA"/>
              </a:buClr>
              <a:buFont typeface="Wingdings" panose="05000000000000000000" pitchFamily="2" charset="2"/>
              <a:buChar char="Ø"/>
            </a:pPr>
            <a:r>
              <a:rPr lang="en-GB" altLang="en-US" sz="2800" dirty="0" smtClean="0"/>
              <a:t>Historically risk averse: guardians of existing homes and tenants!</a:t>
            </a:r>
          </a:p>
          <a:p>
            <a:pPr>
              <a:buClr>
                <a:srgbClr val="6A4FAA"/>
              </a:buClr>
              <a:buFont typeface="Wingdings" panose="05000000000000000000" pitchFamily="2" charset="2"/>
              <a:buChar char="Ø"/>
            </a:pPr>
            <a:r>
              <a:rPr lang="en-GB" altLang="en-US" sz="2800" dirty="0" smtClean="0"/>
              <a:t>Want to make our contribution to the UK housing </a:t>
            </a:r>
            <a:r>
              <a:rPr lang="en-GB" altLang="en-US" sz="2800" dirty="0"/>
              <a:t>c</a:t>
            </a:r>
            <a:r>
              <a:rPr lang="en-GB" altLang="en-US" sz="2800" dirty="0" smtClean="0"/>
              <a:t>risis</a:t>
            </a:r>
            <a:endParaRPr lang="en-GB" altLang="en-US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pPr algn="l"/>
            <a:r>
              <a:rPr lang="en-GB" sz="3200" b="1" dirty="0" smtClean="0">
                <a:solidFill>
                  <a:srgbClr val="6A4FAA"/>
                </a:solidFill>
              </a:rPr>
              <a:t>YHA’s Ambition</a:t>
            </a:r>
            <a:endParaRPr lang="en-GB" sz="3200" b="1" dirty="0">
              <a:solidFill>
                <a:srgbClr val="6A4FA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7772400" cy="4683224"/>
          </a:xfrm>
        </p:spPr>
        <p:txBody>
          <a:bodyPr/>
          <a:lstStyle/>
          <a:p>
            <a:pPr>
              <a:buClr>
                <a:srgbClr val="6A4FAA"/>
              </a:buClr>
              <a:buFont typeface="Wingdings" panose="05000000000000000000" pitchFamily="2" charset="2"/>
              <a:buChar char="Ø"/>
            </a:pPr>
            <a:r>
              <a:rPr lang="en-GB" sz="2800" dirty="0" smtClean="0"/>
              <a:t>2010 – 2015 developed 270 homes i.e. increased stock by one third.</a:t>
            </a:r>
          </a:p>
          <a:p>
            <a:pPr>
              <a:buClr>
                <a:srgbClr val="6A4FAA"/>
              </a:buClr>
              <a:buFont typeface="Wingdings" panose="05000000000000000000" pitchFamily="2" charset="2"/>
              <a:buChar char="Ø"/>
            </a:pPr>
            <a:endParaRPr lang="en-GB" sz="2800" dirty="0" smtClean="0"/>
          </a:p>
          <a:p>
            <a:pPr>
              <a:buClr>
                <a:srgbClr val="6A4FAA"/>
              </a:buClr>
              <a:buFont typeface="Wingdings" panose="05000000000000000000" pitchFamily="2" charset="2"/>
              <a:buChar char="Ø"/>
            </a:pPr>
            <a:r>
              <a:rPr lang="en-GB" sz="2800" dirty="0" smtClean="0"/>
              <a:t>2015 – 2017 continue to develop at 40 units per annum.</a:t>
            </a:r>
          </a:p>
          <a:p>
            <a:pPr marL="0" indent="0">
              <a:buClr>
                <a:srgbClr val="6A4FAA"/>
              </a:buClr>
              <a:buNone/>
            </a:pPr>
            <a:endParaRPr lang="en-GB" sz="2800" dirty="0" smtClean="0"/>
          </a:p>
          <a:p>
            <a:pPr>
              <a:buClr>
                <a:srgbClr val="6A4FAA"/>
              </a:buClr>
              <a:buFont typeface="Wingdings" panose="05000000000000000000" pitchFamily="2" charset="2"/>
              <a:buChar char="Ø"/>
            </a:pPr>
            <a:r>
              <a:rPr lang="en-GB" sz="2800" dirty="0" smtClean="0"/>
              <a:t>Growth ‘CV’ now includes: S106, acquisition of existing social housing, new build development, purchase and repair, sales of assets, Transfer of Engagements, </a:t>
            </a:r>
            <a:r>
              <a:rPr lang="en-GB" sz="2800" smtClean="0"/>
              <a:t>shared ownership.</a:t>
            </a:r>
            <a:endParaRPr lang="en-GB" sz="2800" dirty="0" smtClean="0"/>
          </a:p>
          <a:p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2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143000"/>
          </a:xfrm>
        </p:spPr>
        <p:txBody>
          <a:bodyPr/>
          <a:lstStyle/>
          <a:p>
            <a:pPr algn="l"/>
            <a:r>
              <a:rPr lang="en-GB" sz="3200" b="1" dirty="0" smtClean="0">
                <a:solidFill>
                  <a:srgbClr val="6A4FAA"/>
                </a:solidFill>
              </a:rPr>
              <a:t>The implications</a:t>
            </a:r>
            <a:endParaRPr lang="en-GB" sz="3200" b="1" dirty="0">
              <a:solidFill>
                <a:srgbClr val="6A4FA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467200"/>
          </a:xfrm>
        </p:spPr>
        <p:txBody>
          <a:bodyPr/>
          <a:lstStyle/>
          <a:p>
            <a:pPr>
              <a:buClr>
                <a:srgbClr val="6A4FAA"/>
              </a:buClr>
              <a:buFont typeface="Wingdings" panose="05000000000000000000" pitchFamily="2" charset="2"/>
              <a:buChar char="Ø"/>
            </a:pPr>
            <a:r>
              <a:rPr lang="en-GB" sz="2800" dirty="0" smtClean="0"/>
              <a:t>Gearing rises</a:t>
            </a:r>
          </a:p>
          <a:p>
            <a:pPr marL="0" indent="0">
              <a:buClr>
                <a:srgbClr val="6A4FAA"/>
              </a:buClr>
              <a:buNone/>
            </a:pPr>
            <a:endParaRPr lang="en-GB" sz="1200" dirty="0" smtClean="0"/>
          </a:p>
          <a:p>
            <a:pPr>
              <a:buClr>
                <a:srgbClr val="6A4FAA"/>
              </a:buClr>
              <a:buFont typeface="Wingdings" panose="05000000000000000000" pitchFamily="2" charset="2"/>
              <a:buChar char="Ø"/>
            </a:pPr>
            <a:r>
              <a:rPr lang="en-GB" sz="2800" dirty="0" smtClean="0"/>
              <a:t>Test our risk appetite?</a:t>
            </a:r>
          </a:p>
          <a:p>
            <a:pPr marL="0" indent="0">
              <a:buClr>
                <a:srgbClr val="6A4FAA"/>
              </a:buClr>
              <a:buNone/>
            </a:pPr>
            <a:endParaRPr lang="en-GB" sz="1200" dirty="0" smtClean="0"/>
          </a:p>
          <a:p>
            <a:pPr>
              <a:buClr>
                <a:srgbClr val="6A4FAA"/>
              </a:buClr>
              <a:buFont typeface="Wingdings" panose="05000000000000000000" pitchFamily="2" charset="2"/>
              <a:buChar char="Ø"/>
            </a:pPr>
            <a:r>
              <a:rPr lang="en-GB" sz="2800" dirty="0" smtClean="0"/>
              <a:t>Increased financial modelling – what if?</a:t>
            </a:r>
          </a:p>
          <a:p>
            <a:pPr marL="0" indent="0">
              <a:buClr>
                <a:srgbClr val="6A4FAA"/>
              </a:buClr>
              <a:buNone/>
            </a:pPr>
            <a:endParaRPr lang="en-GB" sz="1200" dirty="0" smtClean="0"/>
          </a:p>
          <a:p>
            <a:pPr>
              <a:buClr>
                <a:srgbClr val="6A4FAA"/>
              </a:buClr>
              <a:buFont typeface="Wingdings" panose="05000000000000000000" pitchFamily="2" charset="2"/>
              <a:buChar char="Ø"/>
            </a:pPr>
            <a:r>
              <a:rPr lang="en-GB" sz="2800" dirty="0" smtClean="0"/>
              <a:t>Explore new sources of finance</a:t>
            </a:r>
          </a:p>
          <a:p>
            <a:pPr>
              <a:buClr>
                <a:srgbClr val="6A4FAA"/>
              </a:buClr>
              <a:buFont typeface="Wingdings" panose="05000000000000000000" pitchFamily="2" charset="2"/>
              <a:buChar char="Ø"/>
            </a:pPr>
            <a:endParaRPr lang="en-GB" sz="1200" dirty="0" smtClean="0"/>
          </a:p>
          <a:p>
            <a:pPr>
              <a:buClr>
                <a:srgbClr val="6A4FAA"/>
              </a:buClr>
              <a:buFont typeface="Wingdings" panose="05000000000000000000" pitchFamily="2" charset="2"/>
              <a:buChar char="Ø"/>
            </a:pPr>
            <a:r>
              <a:rPr lang="en-GB" sz="2800" dirty="0" smtClean="0"/>
              <a:t>Where and what to develop?</a:t>
            </a:r>
          </a:p>
          <a:p>
            <a:pPr>
              <a:buClr>
                <a:srgbClr val="6A4FAA"/>
              </a:buClr>
              <a:buFont typeface="Wingdings" panose="05000000000000000000" pitchFamily="2" charset="2"/>
              <a:buChar char="Ø"/>
            </a:pPr>
            <a:endParaRPr lang="en-GB" sz="1200" dirty="0" smtClean="0"/>
          </a:p>
          <a:p>
            <a:pPr>
              <a:buClr>
                <a:srgbClr val="6A4FAA"/>
              </a:buClr>
              <a:buFont typeface="Wingdings" panose="05000000000000000000" pitchFamily="2" charset="2"/>
              <a:buChar char="Ø"/>
            </a:pPr>
            <a:r>
              <a:rPr lang="en-GB" sz="2800" dirty="0" smtClean="0"/>
              <a:t>Really hone our strategy for growth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54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pPr algn="l"/>
            <a:r>
              <a:rPr lang="en-GB" sz="3200" b="1" dirty="0" smtClean="0">
                <a:solidFill>
                  <a:srgbClr val="6A4FAA"/>
                </a:solidFill>
              </a:rPr>
              <a:t>Practical lessons learned</a:t>
            </a:r>
            <a:endParaRPr lang="en-GB" sz="3200" b="1" dirty="0">
              <a:solidFill>
                <a:srgbClr val="6A4FA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539208"/>
          </a:xfrm>
        </p:spPr>
        <p:txBody>
          <a:bodyPr/>
          <a:lstStyle/>
          <a:p>
            <a:pPr>
              <a:buClr>
                <a:srgbClr val="6A4FAA"/>
              </a:buClr>
              <a:buFont typeface="Wingdings" panose="05000000000000000000" pitchFamily="2" charset="2"/>
              <a:buChar char="Ø"/>
            </a:pPr>
            <a:r>
              <a:rPr lang="en-GB" sz="2800" dirty="0" smtClean="0"/>
              <a:t>Acquisition of existing social housing</a:t>
            </a:r>
          </a:p>
          <a:p>
            <a:pPr lvl="1" indent="-296863">
              <a:buClr>
                <a:srgbClr val="6A4FAA"/>
              </a:buClr>
              <a:buFont typeface="Arial" panose="020B0604020202020204" pitchFamily="34" charset="0"/>
              <a:buChar char="•"/>
            </a:pPr>
            <a:r>
              <a:rPr lang="en-GB" sz="2400" dirty="0" smtClean="0"/>
              <a:t>Gearing = Loans as % grant + reserves</a:t>
            </a:r>
          </a:p>
          <a:p>
            <a:pPr lvl="1" indent="-342900">
              <a:buClr>
                <a:srgbClr val="6A4FAA"/>
              </a:buClr>
              <a:buFont typeface="Arial" panose="020B0604020202020204" pitchFamily="34" charset="0"/>
              <a:buChar char="•"/>
            </a:pPr>
            <a:r>
              <a:rPr lang="en-GB" sz="2400" dirty="0" smtClean="0"/>
              <a:t>Historic grant rates = lower gearing rises</a:t>
            </a:r>
          </a:p>
          <a:p>
            <a:pPr marL="857250" lvl="1" indent="-457200">
              <a:buClr>
                <a:srgbClr val="6A4FAA"/>
              </a:buCl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Clr>
                <a:srgbClr val="6A4FAA"/>
              </a:buClr>
              <a:buFont typeface="Wingdings" panose="05000000000000000000" pitchFamily="2" charset="2"/>
              <a:buChar char="Ø"/>
            </a:pPr>
            <a:r>
              <a:rPr lang="en-GB" sz="2800" dirty="0" smtClean="0"/>
              <a:t>Loan security </a:t>
            </a:r>
          </a:p>
          <a:p>
            <a:pPr lvl="1">
              <a:buClr>
                <a:srgbClr val="6A4FAA"/>
              </a:buClr>
              <a:buFont typeface="Arial" panose="020B0604020202020204" pitchFamily="34" charset="0"/>
              <a:buChar char="•"/>
            </a:pPr>
            <a:r>
              <a:rPr lang="en-GB" sz="2400" dirty="0" smtClean="0"/>
              <a:t>General needs more acceptable than supported</a:t>
            </a:r>
          </a:p>
          <a:p>
            <a:pPr lvl="1">
              <a:buClr>
                <a:srgbClr val="6A4FAA"/>
              </a:buClr>
              <a:buFont typeface="Arial" panose="020B0604020202020204" pitchFamily="34" charset="0"/>
              <a:buChar char="•"/>
            </a:pPr>
            <a:r>
              <a:rPr lang="en-GB" sz="2400" dirty="0" smtClean="0"/>
              <a:t>Future proofing supported housing design</a:t>
            </a:r>
          </a:p>
          <a:p>
            <a:pPr marL="857250" lvl="1" indent="-457200">
              <a:buClr>
                <a:srgbClr val="6A4FAA"/>
              </a:buCl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Clr>
                <a:srgbClr val="6A4FAA"/>
              </a:buClr>
              <a:buFont typeface="Wingdings" panose="05000000000000000000" pitchFamily="2" charset="2"/>
              <a:buChar char="Ø"/>
            </a:pPr>
            <a:r>
              <a:rPr lang="en-GB" sz="2800" dirty="0" smtClean="0"/>
              <a:t>De-risking the development process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001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08267" cy="1143000"/>
          </a:xfrm>
        </p:spPr>
        <p:txBody>
          <a:bodyPr/>
          <a:lstStyle/>
          <a:p>
            <a:pPr algn="l"/>
            <a:r>
              <a:rPr lang="en-GB" sz="3200" b="1" dirty="0" smtClean="0">
                <a:solidFill>
                  <a:srgbClr val="6A4FAA"/>
                </a:solidFill>
              </a:rPr>
              <a:t>Practical lessons learned – Loan security</a:t>
            </a:r>
            <a:endParaRPr lang="en-GB" sz="3200" b="1" dirty="0">
              <a:solidFill>
                <a:srgbClr val="6A4FAA"/>
              </a:solidFill>
            </a:endParaRPr>
          </a:p>
        </p:txBody>
      </p:sp>
      <p:pic>
        <p:nvPicPr>
          <p:cNvPr id="55299" name="Picture 3" descr="\\ls-gl614\share\pictures\Properties\Seventh Avenue\YHA_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52936"/>
            <a:ext cx="5617133" cy="37377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560" y="1340768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General needs more acceptable than supported</a:t>
            </a:r>
          </a:p>
          <a:p>
            <a:endParaRPr lang="en-GB" sz="2800" dirty="0" smtClean="0"/>
          </a:p>
          <a:p>
            <a:pPr marL="857250" lvl="1" indent="-457200">
              <a:buClr>
                <a:srgbClr val="6A4FAA"/>
              </a:buClr>
              <a:buFont typeface="Wingdings" panose="05000000000000000000" pitchFamily="2" charset="2"/>
              <a:buChar char="Ø"/>
            </a:pPr>
            <a:r>
              <a:rPr lang="en-GB" sz="2800" dirty="0" smtClean="0"/>
              <a:t>Future proofing supported housing design</a:t>
            </a:r>
          </a:p>
        </p:txBody>
      </p:sp>
    </p:spTree>
    <p:extLst>
      <p:ext uri="{BB962C8B-B14F-4D97-AF65-F5344CB8AC3E}">
        <p14:creationId xmlns:p14="http://schemas.microsoft.com/office/powerpoint/2010/main" val="39275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YHA PPT 09 fir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215064" cy="847725"/>
          </a:xfrm>
          <a:noFill/>
          <a:ln/>
        </p:spPr>
        <p:txBody>
          <a:bodyPr anchor="t"/>
          <a:lstStyle/>
          <a:p>
            <a:pPr algn="l"/>
            <a:r>
              <a:rPr lang="en-GB" altLang="en-US" sz="3200" b="1" dirty="0" smtClean="0">
                <a:solidFill>
                  <a:srgbClr val="6A4FAA"/>
                </a:solidFill>
              </a:rPr>
              <a:t>Practical lessons learned: </a:t>
            </a:r>
            <a:br>
              <a:rPr lang="en-GB" altLang="en-US" sz="3200" b="1" dirty="0" smtClean="0">
                <a:solidFill>
                  <a:srgbClr val="6A4FAA"/>
                </a:solidFill>
              </a:rPr>
            </a:br>
            <a:r>
              <a:rPr lang="en-GB" altLang="en-US" sz="3200" b="1" dirty="0" smtClean="0">
                <a:solidFill>
                  <a:srgbClr val="6A4FAA"/>
                </a:solidFill>
              </a:rPr>
              <a:t>De-risking the development process  </a:t>
            </a:r>
            <a:endParaRPr lang="en-GB" altLang="en-US" sz="3200" b="1" dirty="0">
              <a:solidFill>
                <a:srgbClr val="6A4FAA"/>
              </a:solidFill>
            </a:endParaRP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5576" y="1628800"/>
            <a:ext cx="7702624" cy="42386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GB" altLang="en-US" sz="1800" b="1" dirty="0"/>
          </a:p>
          <a:p>
            <a:pPr>
              <a:lnSpc>
                <a:spcPct val="80000"/>
              </a:lnSpc>
            </a:pPr>
            <a:endParaRPr lang="en-GB" altLang="en-US" sz="1800" b="1" dirty="0"/>
          </a:p>
          <a:p>
            <a:pPr>
              <a:lnSpc>
                <a:spcPct val="80000"/>
              </a:lnSpc>
            </a:pPr>
            <a:endParaRPr lang="en-GB" altLang="en-US" sz="1800" b="1" dirty="0"/>
          </a:p>
        </p:txBody>
      </p:sp>
      <p:pic>
        <p:nvPicPr>
          <p:cNvPr id="51206" name="Picture 6" descr="\\ls-gl614\share\pictures\Properties\Elvington\IMG_3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6768244" cy="45121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for YHA presentations">
  <a:themeElements>
    <a:clrScheme name="Template for YHA presentations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 for YHA presentations-1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Template for YHA presentations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YHA presentations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YHA presentations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YHA presentations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YHA presentations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YHA presentations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for YHA presentations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for YHA presentations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for YHA presentations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for YHA presentations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for YHA presentations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for YHA presentations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for YHA presentations</Template>
  <TotalTime>153</TotalTime>
  <Words>671</Words>
  <Application>Microsoft Office PowerPoint</Application>
  <PresentationFormat>On-screen Show (4:3)</PresentationFormat>
  <Paragraphs>131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Template for YHA presentations</vt:lpstr>
      <vt:lpstr>PowerPoint Presentation</vt:lpstr>
      <vt:lpstr>Presentation by   Julia Histon Chief Executive  for  In Small Supply – National Event for Smaller Housing Providers</vt:lpstr>
      <vt:lpstr>Facts and Figures</vt:lpstr>
      <vt:lpstr>The Culture</vt:lpstr>
      <vt:lpstr>YHA’s Ambition</vt:lpstr>
      <vt:lpstr>The implications</vt:lpstr>
      <vt:lpstr>Practical lessons learned</vt:lpstr>
      <vt:lpstr>Practical lessons learned – Loan security</vt:lpstr>
      <vt:lpstr>Practical lessons learned:  De-risking the development process  </vt:lpstr>
      <vt:lpstr>Practical lessons learned –  Partnering with others to build experience</vt:lpstr>
      <vt:lpstr>Next steps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Histon</dc:creator>
  <cp:lastModifiedBy>Tim Taylor</cp:lastModifiedBy>
  <cp:revision>40</cp:revision>
  <cp:lastPrinted>2014-05-21T09:13:01Z</cp:lastPrinted>
  <dcterms:created xsi:type="dcterms:W3CDTF">2014-05-16T13:46:15Z</dcterms:created>
  <dcterms:modified xsi:type="dcterms:W3CDTF">2014-05-21T16:34:13Z</dcterms:modified>
</cp:coreProperties>
</file>