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0"/>
  </p:handoutMasterIdLst>
  <p:sldIdLst>
    <p:sldId id="361" r:id="rId2"/>
    <p:sldId id="362" r:id="rId3"/>
    <p:sldId id="363" r:id="rId4"/>
    <p:sldId id="364" r:id="rId5"/>
    <p:sldId id="365" r:id="rId6"/>
    <p:sldId id="366" r:id="rId7"/>
    <p:sldId id="368" r:id="rId8"/>
    <p:sldId id="367" r:id="rId9"/>
  </p:sldIdLst>
  <p:sldSz cx="9144000" cy="6858000" type="screen4x3"/>
  <p:notesSz cx="6858000" cy="9686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10E"/>
    <a:srgbClr val="5DB947"/>
    <a:srgbClr val="4F2AD6"/>
    <a:srgbClr val="E53F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9B25D941-5433-47F3-96B4-C9B0FB25F82E}" type="datetimeFigureOut">
              <a:rPr lang="en-GB" smtClean="0"/>
              <a:t>21/05/2014</a:t>
            </a:fld>
            <a:endParaRPr lang="en-GB"/>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B43D2098-8D2B-428C-A162-4F284ECBBACD}" type="slidenum">
              <a:rPr lang="en-GB" smtClean="0"/>
              <a:t>‹#›</a:t>
            </a:fld>
            <a:endParaRPr lang="en-GB"/>
          </a:p>
        </p:txBody>
      </p:sp>
    </p:spTree>
    <p:extLst>
      <p:ext uri="{BB962C8B-B14F-4D97-AF65-F5344CB8AC3E}">
        <p14:creationId xmlns:p14="http://schemas.microsoft.com/office/powerpoint/2010/main" val="32224095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8BD185-8092-4504-BDDF-C44E97BBBF35}" type="datetimeFigureOut">
              <a:rPr lang="en-GB" smtClean="0"/>
              <a:t>21/05/2014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D0D37-EEC4-49C1-8587-EC6AB86B7DD4}"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3271" y="5917042"/>
            <a:ext cx="1331640" cy="941679"/>
          </a:xfrm>
          <a:prstGeom prst="rect">
            <a:avLst/>
          </a:prstGeom>
        </p:spPr>
      </p:pic>
      <p:sp>
        <p:nvSpPr>
          <p:cNvPr id="14" name="Flowchart: Connector 13"/>
          <p:cNvSpPr/>
          <p:nvPr userDrawn="1"/>
        </p:nvSpPr>
        <p:spPr>
          <a:xfrm>
            <a:off x="7596336" y="980728"/>
            <a:ext cx="1224136" cy="1152128"/>
          </a:xfrm>
          <a:prstGeom prst="flowChartConnector">
            <a:avLst/>
          </a:prstGeom>
          <a:solidFill>
            <a:srgbClr val="5DB947">
              <a:alpha val="10000"/>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lowchart: Connector 14"/>
          <p:cNvSpPr/>
          <p:nvPr userDrawn="1"/>
        </p:nvSpPr>
        <p:spPr>
          <a:xfrm>
            <a:off x="5580112" y="1628800"/>
            <a:ext cx="1224136" cy="1152128"/>
          </a:xfrm>
          <a:prstGeom prst="flowChartConnector">
            <a:avLst/>
          </a:prstGeom>
          <a:solidFill>
            <a:srgbClr val="E53F2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lowchart: Connector 15"/>
          <p:cNvSpPr/>
          <p:nvPr userDrawn="1"/>
        </p:nvSpPr>
        <p:spPr>
          <a:xfrm>
            <a:off x="5076056" y="3580699"/>
            <a:ext cx="1224136" cy="1152128"/>
          </a:xfrm>
          <a:prstGeom prst="flowChartConnector">
            <a:avLst/>
          </a:prstGeom>
          <a:solidFill>
            <a:srgbClr val="4F2AD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Connector 16"/>
          <p:cNvSpPr/>
          <p:nvPr userDrawn="1"/>
        </p:nvSpPr>
        <p:spPr>
          <a:xfrm>
            <a:off x="6559135" y="4941168"/>
            <a:ext cx="1224136" cy="1152128"/>
          </a:xfrm>
          <a:prstGeom prst="flowChartConnector">
            <a:avLst/>
          </a:prstGeom>
          <a:solidFill>
            <a:srgbClr val="F2C10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Connector 18"/>
          <p:cNvSpPr/>
          <p:nvPr userDrawn="1"/>
        </p:nvSpPr>
        <p:spPr>
          <a:xfrm>
            <a:off x="8449091" y="4764914"/>
            <a:ext cx="1224136" cy="1152128"/>
          </a:xfrm>
          <a:prstGeom prst="flowChartConnector">
            <a:avLst/>
          </a:prstGeom>
          <a:solidFill>
            <a:srgbClr val="5DB94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BD185-8092-4504-BDDF-C44E97BBBF35}" type="datetimeFigureOut">
              <a:rPr lang="en-GB" smtClean="0"/>
              <a:t>21/05/2014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8BD185-8092-4504-BDDF-C44E97BBBF35}" type="datetimeFigureOut">
              <a:rPr lang="en-GB" smtClean="0"/>
              <a:t>21/05/2014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BD185-8092-4504-BDDF-C44E97BBBF35}" type="datetimeFigureOut">
              <a:rPr lang="en-GB" smtClean="0"/>
              <a:t>21/05/2014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D0D37-EEC4-49C1-8587-EC6AB86B7DD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BD185-8092-4504-BDDF-C44E97BBBF35}" type="datetimeFigureOut">
              <a:rPr lang="en-GB" smtClean="0"/>
              <a:t>21/05/2014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D0D37-EEC4-49C1-8587-EC6AB86B7DD4}"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8BD185-8092-4504-BDDF-C44E97BBBF35}" type="datetimeFigureOut">
              <a:rPr lang="en-GB" smtClean="0"/>
              <a:t>21/05/2014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8BD185-8092-4504-BDDF-C44E97BBBF35}" type="datetimeFigureOut">
              <a:rPr lang="en-GB" smtClean="0"/>
              <a:t>21/05/2014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FD0D37-EEC4-49C1-8587-EC6AB86B7DD4}"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BD185-8092-4504-BDDF-C44E97BBBF35}" type="datetimeFigureOut">
              <a:rPr lang="en-GB" smtClean="0"/>
              <a:t>21/05/2014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BD185-8092-4504-BDDF-C44E97BBBF35}" type="datetimeFigureOut">
              <a:rPr lang="en-GB" smtClean="0"/>
              <a:t>21/05/2014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BD185-8092-4504-BDDF-C44E97BBBF35}" type="datetimeFigureOut">
              <a:rPr lang="en-GB" smtClean="0"/>
              <a:t>21/05/2014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D0D37-EEC4-49C1-8587-EC6AB86B7DD4}"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BD185-8092-4504-BDDF-C44E97BBBF35}" type="datetimeFigureOut">
              <a:rPr lang="en-GB" smtClean="0"/>
              <a:t>21/05/2014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D0D37-EEC4-49C1-8587-EC6AB86B7DD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28BD185-8092-4504-BDDF-C44E97BBBF35}" type="datetimeFigureOut">
              <a:rPr lang="en-GB" smtClean="0"/>
              <a:t>21/05/2014</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0FD0D37-EEC4-49C1-8587-EC6AB86B7DD4}" type="slidenum">
              <a:rPr lang="en-GB" smtClean="0"/>
              <a:t>‹#›</a:t>
            </a:fld>
            <a:endParaRPr lang="en-GB"/>
          </a:p>
        </p:txBody>
      </p:sp>
      <p:sp>
        <p:nvSpPr>
          <p:cNvPr id="9" name="Flowchart: Connector 8"/>
          <p:cNvSpPr/>
          <p:nvPr userDrawn="1"/>
        </p:nvSpPr>
        <p:spPr>
          <a:xfrm>
            <a:off x="5580112" y="1628800"/>
            <a:ext cx="1224136" cy="1152128"/>
          </a:xfrm>
          <a:prstGeom prst="flowChartConnector">
            <a:avLst/>
          </a:prstGeom>
          <a:solidFill>
            <a:srgbClr val="E53F2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Connector 10"/>
          <p:cNvSpPr/>
          <p:nvPr userDrawn="1"/>
        </p:nvSpPr>
        <p:spPr>
          <a:xfrm>
            <a:off x="5076056" y="3580699"/>
            <a:ext cx="1224136" cy="1152128"/>
          </a:xfrm>
          <a:prstGeom prst="flowChartConnector">
            <a:avLst/>
          </a:prstGeom>
          <a:solidFill>
            <a:srgbClr val="4F2AD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Connector 11"/>
          <p:cNvSpPr/>
          <p:nvPr userDrawn="1"/>
        </p:nvSpPr>
        <p:spPr>
          <a:xfrm>
            <a:off x="6559135" y="4941168"/>
            <a:ext cx="1224136" cy="1152128"/>
          </a:xfrm>
          <a:prstGeom prst="flowChartConnector">
            <a:avLst/>
          </a:prstGeom>
          <a:solidFill>
            <a:srgbClr val="F2C10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Connector 12"/>
          <p:cNvSpPr/>
          <p:nvPr userDrawn="1"/>
        </p:nvSpPr>
        <p:spPr>
          <a:xfrm>
            <a:off x="7596336" y="980728"/>
            <a:ext cx="1224136" cy="1152128"/>
          </a:xfrm>
          <a:prstGeom prst="flowChartConnector">
            <a:avLst/>
          </a:prstGeom>
          <a:solidFill>
            <a:srgbClr val="5DB947">
              <a:alpha val="20000"/>
            </a:srgb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Connector 13"/>
          <p:cNvSpPr/>
          <p:nvPr userDrawn="1"/>
        </p:nvSpPr>
        <p:spPr>
          <a:xfrm>
            <a:off x="8449091" y="4764914"/>
            <a:ext cx="1224136" cy="1152128"/>
          </a:xfrm>
          <a:prstGeom prst="flowChartConnector">
            <a:avLst/>
          </a:prstGeom>
          <a:solidFill>
            <a:srgbClr val="5DB94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83271" y="5917042"/>
            <a:ext cx="1331640" cy="941679"/>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ustgiving.com/suffolkhousingbikeride" TargetMode="External"/><Relationship Id="rId2" Type="http://schemas.openxmlformats.org/officeDocument/2006/relationships/hyperlink" Target="mailto:Ian.winslet@suffolkhousing.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dirty="0" smtClean="0"/>
              <a:t>So Let’s build some homes</a:t>
            </a:r>
            <a:endParaRPr lang="en-GB" sz="4000" dirty="0"/>
          </a:p>
        </p:txBody>
      </p:sp>
      <p:sp>
        <p:nvSpPr>
          <p:cNvPr id="3" name="Subtitle 2"/>
          <p:cNvSpPr>
            <a:spLocks noGrp="1"/>
          </p:cNvSpPr>
          <p:nvPr>
            <p:ph type="subTitle" idx="1"/>
          </p:nvPr>
        </p:nvSpPr>
        <p:spPr/>
        <p:txBody>
          <a:bodyPr/>
          <a:lstStyle/>
          <a:p>
            <a:r>
              <a:rPr lang="en-GB" dirty="0" smtClean="0"/>
              <a:t>Suffolk Housing, an Iceni partners view</a:t>
            </a:r>
            <a:endParaRPr lang="en-GB" dirty="0"/>
          </a:p>
        </p:txBody>
      </p:sp>
    </p:spTree>
    <p:extLst>
      <p:ext uri="{BB962C8B-B14F-4D97-AF65-F5344CB8AC3E}">
        <p14:creationId xmlns:p14="http://schemas.microsoft.com/office/powerpoint/2010/main" val="4043293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are we?</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Operate across </a:t>
            </a:r>
            <a:r>
              <a:rPr lang="en-GB" dirty="0"/>
              <a:t>East </a:t>
            </a:r>
            <a:r>
              <a:rPr lang="en-GB" dirty="0" smtClean="0"/>
              <a:t>Anglia, </a:t>
            </a:r>
            <a:r>
              <a:rPr lang="en-GB" dirty="0"/>
              <a:t>based in Bury St Edmunds</a:t>
            </a:r>
          </a:p>
          <a:p>
            <a:r>
              <a:rPr lang="en-GB" dirty="0" smtClean="0"/>
              <a:t>Traditional Housing Association since 1974</a:t>
            </a:r>
          </a:p>
          <a:p>
            <a:r>
              <a:rPr lang="en-GB" dirty="0" smtClean="0"/>
              <a:t>Approaching 3000 homes - 650 through Iceni</a:t>
            </a:r>
          </a:p>
          <a:p>
            <a:r>
              <a:rPr lang="en-GB" dirty="0" smtClean="0"/>
              <a:t>110 new homes on site today, all with Iceni</a:t>
            </a:r>
          </a:p>
          <a:p>
            <a:r>
              <a:rPr lang="en-GB" dirty="0" smtClean="0"/>
              <a:t>Bidding for 70 new homes per year through Iceni Homes </a:t>
            </a:r>
          </a:p>
          <a:p>
            <a:r>
              <a:rPr lang="en-GB" dirty="0" smtClean="0"/>
              <a:t>Founder member of Iceni Homes</a:t>
            </a:r>
            <a:endParaRPr lang="en-GB" dirty="0"/>
          </a:p>
        </p:txBody>
      </p:sp>
    </p:spTree>
    <p:extLst>
      <p:ext uri="{BB962C8B-B14F-4D97-AF65-F5344CB8AC3E}">
        <p14:creationId xmlns:p14="http://schemas.microsoft.com/office/powerpoint/2010/main" val="3023472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Advantages</a:t>
            </a:r>
            <a:endParaRPr lang="en-GB" dirty="0"/>
          </a:p>
        </p:txBody>
      </p:sp>
      <p:sp>
        <p:nvSpPr>
          <p:cNvPr id="3" name="Content Placeholder 2"/>
          <p:cNvSpPr>
            <a:spLocks noGrp="1"/>
          </p:cNvSpPr>
          <p:nvPr>
            <p:ph idx="1"/>
          </p:nvPr>
        </p:nvSpPr>
        <p:spPr/>
        <p:txBody>
          <a:bodyPr/>
          <a:lstStyle/>
          <a:p>
            <a:endParaRPr lang="en-GB" dirty="0" smtClean="0"/>
          </a:p>
          <a:p>
            <a:r>
              <a:rPr lang="en-GB" dirty="0" smtClean="0"/>
              <a:t>Gives you clout – being part of a 250 home programme per annum makes you more relevant</a:t>
            </a:r>
          </a:p>
          <a:p>
            <a:r>
              <a:rPr lang="en-GB" dirty="0" smtClean="0"/>
              <a:t>Improves strategic thinking and national policy interpretation – 3 heads are better than one</a:t>
            </a:r>
          </a:p>
          <a:p>
            <a:r>
              <a:rPr lang="en-GB" dirty="0"/>
              <a:t>I</a:t>
            </a:r>
            <a:r>
              <a:rPr lang="en-GB" dirty="0" smtClean="0"/>
              <a:t>nternal benchmarking as if you were one organisation – share financials</a:t>
            </a:r>
          </a:p>
          <a:p>
            <a:r>
              <a:rPr lang="en-GB" dirty="0" smtClean="0"/>
              <a:t>Shared risk and shared reward </a:t>
            </a:r>
          </a:p>
          <a:p>
            <a:endParaRPr lang="en-GB" dirty="0" smtClean="0"/>
          </a:p>
          <a:p>
            <a:pPr marL="0" indent="0">
              <a:buNone/>
            </a:pPr>
            <a:endParaRPr lang="en-GB" dirty="0"/>
          </a:p>
        </p:txBody>
      </p:sp>
    </p:spTree>
    <p:extLst>
      <p:ext uri="{BB962C8B-B14F-4D97-AF65-F5344CB8AC3E}">
        <p14:creationId xmlns:p14="http://schemas.microsoft.com/office/powerpoint/2010/main" val="3020550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a:t>
            </a:r>
            <a:r>
              <a:rPr lang="en-GB" dirty="0"/>
              <a:t>A</a:t>
            </a:r>
            <a:r>
              <a:rPr lang="en-GB" dirty="0" smtClean="0"/>
              <a:t>dvantages</a:t>
            </a:r>
            <a:endParaRPr lang="en-GB" dirty="0"/>
          </a:p>
        </p:txBody>
      </p:sp>
      <p:sp>
        <p:nvSpPr>
          <p:cNvPr id="3" name="Content Placeholder 2"/>
          <p:cNvSpPr>
            <a:spLocks noGrp="1"/>
          </p:cNvSpPr>
          <p:nvPr>
            <p:ph idx="1"/>
          </p:nvPr>
        </p:nvSpPr>
        <p:spPr/>
        <p:txBody>
          <a:bodyPr/>
          <a:lstStyle/>
          <a:p>
            <a:endParaRPr lang="en-GB" dirty="0" smtClean="0"/>
          </a:p>
          <a:p>
            <a:r>
              <a:rPr lang="en-GB" dirty="0" smtClean="0"/>
              <a:t>Keep opportunities ‘in the family’</a:t>
            </a:r>
          </a:p>
          <a:p>
            <a:r>
              <a:rPr lang="en-GB" dirty="0" smtClean="0"/>
              <a:t>Benchmark development appraisal assumptions – remain competitive</a:t>
            </a:r>
          </a:p>
          <a:p>
            <a:r>
              <a:rPr lang="en-GB" dirty="0" smtClean="0"/>
              <a:t>Swap homes within the programme if non-delivery looks possible</a:t>
            </a:r>
          </a:p>
          <a:p>
            <a:r>
              <a:rPr lang="en-GB" dirty="0" smtClean="0"/>
              <a:t>Develop meaningful and long term relationships with developers</a:t>
            </a:r>
          </a:p>
          <a:p>
            <a:r>
              <a:rPr lang="en-GB" dirty="0" smtClean="0"/>
              <a:t>Create a forum for sharing ideas on risk, financing etc.</a:t>
            </a:r>
            <a:endParaRPr lang="en-GB" dirty="0"/>
          </a:p>
        </p:txBody>
      </p:sp>
    </p:spTree>
    <p:extLst>
      <p:ext uri="{BB962C8B-B14F-4D97-AF65-F5344CB8AC3E}">
        <p14:creationId xmlns:p14="http://schemas.microsoft.com/office/powerpoint/2010/main" val="27819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else is in it….</a:t>
            </a:r>
            <a:endParaRPr lang="en-GB" dirty="0"/>
          </a:p>
        </p:txBody>
      </p:sp>
      <p:sp>
        <p:nvSpPr>
          <p:cNvPr id="3" name="Content Placeholder 2"/>
          <p:cNvSpPr>
            <a:spLocks noGrp="1"/>
          </p:cNvSpPr>
          <p:nvPr>
            <p:ph idx="1"/>
          </p:nvPr>
        </p:nvSpPr>
        <p:spPr/>
        <p:txBody>
          <a:bodyPr>
            <a:normAutofit/>
          </a:bodyPr>
          <a:lstStyle/>
          <a:p>
            <a:r>
              <a:rPr lang="en-GB" dirty="0" smtClean="0"/>
              <a:t>Iceni Board training</a:t>
            </a:r>
          </a:p>
          <a:p>
            <a:r>
              <a:rPr lang="en-GB" dirty="0" smtClean="0"/>
              <a:t>Builds Capacity by sharing of risk registers, policy, strategy and business intelligence</a:t>
            </a:r>
          </a:p>
          <a:p>
            <a:r>
              <a:rPr lang="en-GB" dirty="0" smtClean="0"/>
              <a:t>Cross working on other cost saving including maintenance and cost sharing groups</a:t>
            </a:r>
          </a:p>
          <a:p>
            <a:r>
              <a:rPr lang="en-GB" dirty="0" smtClean="0"/>
              <a:t>Building for sale?</a:t>
            </a:r>
          </a:p>
          <a:p>
            <a:r>
              <a:rPr lang="en-GB" dirty="0" smtClean="0"/>
              <a:t>Gives me three trusted senior colleagues – a network with a shared interest</a:t>
            </a:r>
            <a:endParaRPr lang="en-GB" dirty="0"/>
          </a:p>
        </p:txBody>
      </p:sp>
    </p:spTree>
    <p:extLst>
      <p:ext uri="{BB962C8B-B14F-4D97-AF65-F5344CB8AC3E}">
        <p14:creationId xmlns:p14="http://schemas.microsoft.com/office/powerpoint/2010/main" val="371124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So…why wouldn’t we?</a:t>
            </a:r>
            <a:endParaRPr lang="en-GB" dirty="0"/>
          </a:p>
        </p:txBody>
      </p:sp>
      <p:sp>
        <p:nvSpPr>
          <p:cNvPr id="3" name="Content Placeholder 2"/>
          <p:cNvSpPr>
            <a:spLocks noGrp="1"/>
          </p:cNvSpPr>
          <p:nvPr>
            <p:ph idx="1"/>
          </p:nvPr>
        </p:nvSpPr>
        <p:spPr/>
        <p:txBody>
          <a:bodyPr/>
          <a:lstStyle/>
          <a:p>
            <a:endParaRPr lang="en-GB" dirty="0" smtClean="0"/>
          </a:p>
          <a:p>
            <a:r>
              <a:rPr lang="en-GB" dirty="0" smtClean="0"/>
              <a:t>This type of partnership inevitably means we’ll be pushed into merging</a:t>
            </a:r>
          </a:p>
          <a:p>
            <a:r>
              <a:rPr lang="en-GB" dirty="0" smtClean="0"/>
              <a:t>Working together means we’ll be fighting over development opportunities</a:t>
            </a:r>
          </a:p>
          <a:p>
            <a:r>
              <a:rPr lang="en-GB" dirty="0" smtClean="0"/>
              <a:t>The risk is too great; we’re better off protecting what we already have</a:t>
            </a:r>
          </a:p>
          <a:p>
            <a:r>
              <a:rPr lang="en-GB" dirty="0" smtClean="0"/>
              <a:t>We don’t have the skills necessary to do this type of thing</a:t>
            </a:r>
          </a:p>
          <a:p>
            <a:endParaRPr lang="en-GB" dirty="0" smtClean="0"/>
          </a:p>
          <a:p>
            <a:endParaRPr lang="en-GB" dirty="0"/>
          </a:p>
        </p:txBody>
      </p:sp>
    </p:spTree>
    <p:extLst>
      <p:ext uri="{BB962C8B-B14F-4D97-AF65-F5344CB8AC3E}">
        <p14:creationId xmlns:p14="http://schemas.microsoft.com/office/powerpoint/2010/main" val="262057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could be the model that fits?</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pPr marL="0" indent="0">
              <a:buNone/>
            </a:pPr>
            <a:endParaRPr lang="en-GB" dirty="0" smtClean="0"/>
          </a:p>
          <a:p>
            <a:r>
              <a:rPr lang="en-GB" dirty="0" smtClean="0"/>
              <a:t>Go flirt…see who you might feel comfortable with</a:t>
            </a:r>
          </a:p>
          <a:p>
            <a:r>
              <a:rPr lang="en-GB" dirty="0" smtClean="0"/>
              <a:t>Dig around, do your due diligence</a:t>
            </a:r>
          </a:p>
          <a:p>
            <a:r>
              <a:rPr lang="en-GB" dirty="0" smtClean="0"/>
              <a:t>Be open, (but not in the way we normally say we are)</a:t>
            </a:r>
          </a:p>
          <a:p>
            <a:r>
              <a:rPr lang="en-GB" dirty="0" smtClean="0"/>
              <a:t>Leap, and the net will appear!</a:t>
            </a:r>
          </a:p>
          <a:p>
            <a:endParaRPr lang="en-GB" dirty="0" smtClean="0"/>
          </a:p>
          <a:p>
            <a:endParaRPr lang="en-GB" dirty="0" smtClean="0"/>
          </a:p>
          <a:p>
            <a:endParaRPr lang="en-GB" dirty="0"/>
          </a:p>
        </p:txBody>
      </p:sp>
    </p:spTree>
    <p:extLst>
      <p:ext uri="{BB962C8B-B14F-4D97-AF65-F5344CB8AC3E}">
        <p14:creationId xmlns:p14="http://schemas.microsoft.com/office/powerpoint/2010/main" val="91497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Ian Winslet, Chief Executive, Suffolk Housing</a:t>
            </a:r>
          </a:p>
          <a:p>
            <a:pPr marL="0" indent="0">
              <a:buNone/>
            </a:pPr>
            <a:r>
              <a:rPr lang="en-GB" dirty="0" smtClean="0">
                <a:hlinkClick r:id="rId2"/>
              </a:rPr>
              <a:t>Ian.winslet@suffolkhousing.org</a:t>
            </a:r>
            <a:endParaRPr lang="en-GB" dirty="0" smtClean="0"/>
          </a:p>
          <a:p>
            <a:endParaRPr lang="en-GB" dirty="0"/>
          </a:p>
          <a:p>
            <a:pPr marL="0" indent="0">
              <a:buNone/>
            </a:pPr>
            <a:r>
              <a:rPr lang="en-GB" dirty="0" smtClean="0"/>
              <a:t>Twitter @</a:t>
            </a:r>
            <a:r>
              <a:rPr lang="en-GB" dirty="0" err="1" smtClean="0"/>
              <a:t>suffolkhousing</a:t>
            </a:r>
            <a:endParaRPr lang="en-GB" dirty="0" smtClean="0"/>
          </a:p>
          <a:p>
            <a:pPr marL="0" indent="0">
              <a:buNone/>
            </a:pPr>
            <a:r>
              <a:rPr lang="en-GB" dirty="0" smtClean="0"/>
              <a:t>Find us on Facebook </a:t>
            </a:r>
            <a:r>
              <a:rPr lang="en-GB" dirty="0" err="1" smtClean="0"/>
              <a:t>SuffolkHousing</a:t>
            </a:r>
            <a:endParaRPr lang="en-GB" dirty="0" smtClean="0"/>
          </a:p>
          <a:p>
            <a:pPr marL="0" indent="0">
              <a:buNone/>
            </a:pPr>
            <a:endParaRPr lang="en-GB" dirty="0" smtClean="0"/>
          </a:p>
          <a:p>
            <a:pPr marL="0" indent="0">
              <a:buNone/>
            </a:pPr>
            <a:endParaRPr lang="en-GB" dirty="0"/>
          </a:p>
          <a:p>
            <a:pPr marL="0" indent="0">
              <a:buNone/>
            </a:pPr>
            <a:r>
              <a:rPr lang="en-GB" sz="1700" dirty="0" smtClean="0"/>
              <a:t>Shameless plug….</a:t>
            </a:r>
          </a:p>
          <a:p>
            <a:pPr marL="0" indent="0">
              <a:buNone/>
            </a:pPr>
            <a:r>
              <a:rPr lang="en-GB" sz="1700" dirty="0" smtClean="0"/>
              <a:t>Suffolk </a:t>
            </a:r>
            <a:r>
              <a:rPr lang="en-GB" sz="1700" dirty="0"/>
              <a:t>Housing is 40 years old this year and to celebrate is undertaking  a challenge bike ride to raise money for the Special care baby unit at West Suffolk Hospital. If you are able to support us please visit our Just Giving page on the link below.  </a:t>
            </a:r>
            <a:r>
              <a:rPr lang="en-GB" sz="1700" u="sng" dirty="0">
                <a:hlinkClick r:id="rId3"/>
              </a:rPr>
              <a:t>www.justgiving.com/suffolkhousingbikeride</a:t>
            </a:r>
            <a:endParaRPr lang="en-GB" sz="1700" dirty="0"/>
          </a:p>
          <a:p>
            <a:pPr marL="0" indent="0">
              <a:buNone/>
            </a:pPr>
            <a:endParaRPr lang="en-GB" dirty="0"/>
          </a:p>
        </p:txBody>
      </p:sp>
    </p:spTree>
    <p:extLst>
      <p:ext uri="{BB962C8B-B14F-4D97-AF65-F5344CB8AC3E}">
        <p14:creationId xmlns:p14="http://schemas.microsoft.com/office/powerpoint/2010/main" val="1160815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2117</TotalTime>
  <Words>377</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So Let’s build some homes</vt:lpstr>
      <vt:lpstr>Who are we?</vt:lpstr>
      <vt:lpstr>Strategic Advantages</vt:lpstr>
      <vt:lpstr>Operational Advantages</vt:lpstr>
      <vt:lpstr>So what else is in it….</vt:lpstr>
      <vt:lpstr>So…why wouldn’t we?</vt:lpstr>
      <vt:lpstr>This could be the model that fits?</vt:lpstr>
      <vt:lpstr>Contact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Suffolk Housing</dc:title>
  <dc:creator>Steve Clarke</dc:creator>
  <cp:lastModifiedBy>Tim Taylor</cp:lastModifiedBy>
  <cp:revision>105</cp:revision>
  <cp:lastPrinted>2012-12-14T12:17:03Z</cp:lastPrinted>
  <dcterms:created xsi:type="dcterms:W3CDTF">2012-05-31T06:56:20Z</dcterms:created>
  <dcterms:modified xsi:type="dcterms:W3CDTF">2014-05-21T00:31:47Z</dcterms:modified>
</cp:coreProperties>
</file>