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1"/>
  </p:notesMasterIdLst>
  <p:handoutMasterIdLst>
    <p:handoutMasterId r:id="rId32"/>
  </p:handoutMasterIdLst>
  <p:sldIdLst>
    <p:sldId id="290" r:id="rId4"/>
    <p:sldId id="414" r:id="rId5"/>
    <p:sldId id="304" r:id="rId6"/>
    <p:sldId id="379" r:id="rId7"/>
    <p:sldId id="403" r:id="rId8"/>
    <p:sldId id="406" r:id="rId9"/>
    <p:sldId id="416" r:id="rId10"/>
    <p:sldId id="417" r:id="rId11"/>
    <p:sldId id="418" r:id="rId12"/>
    <p:sldId id="419" r:id="rId13"/>
    <p:sldId id="420" r:id="rId14"/>
    <p:sldId id="421" r:id="rId15"/>
    <p:sldId id="392" r:id="rId16"/>
    <p:sldId id="422" r:id="rId17"/>
    <p:sldId id="425" r:id="rId18"/>
    <p:sldId id="423" r:id="rId19"/>
    <p:sldId id="426" r:id="rId20"/>
    <p:sldId id="427" r:id="rId21"/>
    <p:sldId id="428" r:id="rId22"/>
    <p:sldId id="429" r:id="rId23"/>
    <p:sldId id="430" r:id="rId24"/>
    <p:sldId id="434" r:id="rId25"/>
    <p:sldId id="431" r:id="rId26"/>
    <p:sldId id="433" r:id="rId27"/>
    <p:sldId id="432" r:id="rId28"/>
    <p:sldId id="397" r:id="rId29"/>
    <p:sldId id="268" r:id="rId3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C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6149" autoAdjust="0"/>
  </p:normalViewPr>
  <p:slideViewPr>
    <p:cSldViewPr>
      <p:cViewPr varScale="1">
        <p:scale>
          <a:sx n="94" d="100"/>
          <a:sy n="94" d="100"/>
        </p:scale>
        <p:origin x="-4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6A94335-A050-4462-AB60-23B0ECB60D26}" type="datetimeFigureOut">
              <a:rPr lang="en-GB"/>
              <a:pPr/>
              <a:t>05/04/2012</a:t>
            </a:fld>
            <a:endParaRPr lang="en-GB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34DDDD1-7CBC-4BFA-8208-F0E01AE62AD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2050857-B581-4927-BB55-882CD3CEE96D}" type="datetimeFigureOut">
              <a:rPr lang="en-GB"/>
              <a:pPr/>
              <a:t>05/04/2012</a:t>
            </a:fld>
            <a:endParaRPr lang="en-GB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F373DB9-04F5-4464-ADD0-8B0546F6CAD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900861-CC63-44A9-A971-56C2BAD4A5CD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B8558-AE4B-4F7E-A75C-8245145B6F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FD2F9-F13B-4D00-A385-077BF58D5358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B1BB6-EC60-4AFF-8C8D-C76E62E571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F9075-0D56-447B-A3A2-855779A5E4D5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CA078-A7CB-4609-9F8B-CF20329831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7C1188-D395-4B9D-B996-503B2A76F674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D0CEDC-01A9-436F-9554-178A5651202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32E9B7-76E6-4460-BBB4-108EAE43D71A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81A582-6A9B-4A60-9CDE-8412F5CA98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A785E0-8822-4070-853B-8AA15E381B78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7D7B3F-DF58-466C-817D-40CFA40B43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E2CBFA-8E9D-403C-A528-4D3BBB34F5C3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668A66-F552-45A1-A890-CB3362EC8D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BFBC05-ECF8-40D5-835A-470219F707DB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BB53B0-CCA2-4CB1-84E6-3DD5838FE8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E0AFEA-0720-4E77-9E07-71AA72964174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1B2FA8-65A1-498B-9481-5EDF3425D8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5D4DD0-DEC9-4BC3-959E-02A95041A247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BE4A6E-344A-4308-B9B7-180919543D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018A58-B9AA-4A72-B5D3-50DA817822F8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991D40-F3DB-4068-A93C-0A7E56FCA5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73C86B-77BF-4F76-AD05-3DD10E2DCAE7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ACCE25-DD05-4DC4-BAB4-054E6574B8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B2BFA2-0529-48AB-BE62-EFA9D7CF8836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096AA-2B6B-45EB-A283-23E249EA3F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A768DB-4C9E-4249-9F02-0CCA33B8179F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A89572-7A55-427E-B61A-E2D910CD91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45BDC1-FD5B-498E-9AD0-7747B387B158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4EBBB-B594-449E-87D3-ACAC3CE580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68DF3-89B0-4274-9EB7-BFDB1F09E5B7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BF9CD-1B49-453A-9EC4-7D18AEC944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DC01F-096C-47DE-A9AC-E593694AC362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902E-13AE-461A-A0AD-B5E3119DC4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D0560-E631-4D12-A6BD-F537B627B641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0BF4C-45C8-476E-9A76-8E9462D86A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41AB27-2519-459B-80CB-2F9BE6D5D38B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A75F4-74F5-4FC3-BB1C-9A53313B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72C06D-9CC3-4A47-848F-F2A2EFA68129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3CC4C-BECE-479A-9872-5B04DC50BD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8F026-C56C-4B8B-B3F7-ABDE508CCB53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603A8-C761-484C-9A4F-D5ED4FDA39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01855-A7FC-48FA-B2CF-D2E97C60AE72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18B7-C27D-4F3D-B722-EB4927277A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CC3DD-53C6-4243-845D-D258255AD9D6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8DD2E-9762-40B5-B513-3057143E1D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3384C-EB93-46E2-9B51-81D5032E4F83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B18A8-432D-45FD-8D69-1970C97D18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6E0D29-B688-490B-9820-B401A3B61AC6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C5B4-26EA-48D4-899E-B1B0D31CBE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0B749-A713-46A1-A094-0F970FC1B5BD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7E057-17EC-4B1F-BDAD-0004808D9C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0E620C-E60E-4844-9708-4D89C5265E65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11FD4-F329-4629-B4DF-B4FDAD6770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0F3C6-48B3-42C4-B03B-A11B4502456A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CCA56-2E07-473E-8DE1-26DDE8B5E6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BDAC2A-175D-4010-9939-27F15F4E211A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88F54-F836-4C44-B79F-A94F7A37F5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A7EA26-D8CE-4A7E-8502-5901D7A90D39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E0B78-8487-4D00-87AD-11B67565B9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41D99F-1D4D-45E4-866F-D45ED4737958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C3801-9E24-43AE-BE45-1DC3F3B0C8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BE593-2375-41C7-93BF-77FD232ECBC1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3ACBA-9A44-4866-A119-28C95DC09D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07B53-A258-4A85-8970-AA65AB724CAB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F9ED6-8C60-4274-ADDE-354133ED31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1ECCEE6-2AE3-4C74-9D7F-B6DE6F2E7EDD}" type="datetime1">
              <a:rPr lang="en-US"/>
              <a:pPr/>
              <a:t>4/5/2012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BC244E1-A307-4CC9-97B7-CA00495757A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79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form no text"/>
          <p:cNvPicPr>
            <a:picLocks noChangeAspect="1" noChangeArrowheads="1"/>
          </p:cNvPicPr>
          <p:nvPr userDrawn="1"/>
        </p:nvPicPr>
        <p:blipFill>
          <a:blip r:embed="rId1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 userDrawn="1"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a tenant and resident perspective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53AAE49-C0B9-44F4-A256-59211EE3A126}" type="datetime1">
              <a:rPr lang="en-GB"/>
              <a:pPr/>
              <a:t>05/04/2012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0ED4762-F47C-412E-AE5F-439CE7377B5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hyperlink" Target="mailto:runcornoffice@taroe.org" TargetMode="External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1.jpeg"/><Relationship Id="rId4" Type="http://schemas.openxmlformats.org/officeDocument/2006/relationships/hyperlink" Target="http://www.taroe.org/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4A9817-5168-43FE-89B0-37E1083BF279}" type="slidenum">
              <a:rPr lang="en-GB"/>
              <a:pPr/>
              <a:t>1</a:t>
            </a:fld>
            <a:endParaRPr lang="en-GB"/>
          </a:p>
        </p:txBody>
      </p:sp>
      <p:sp>
        <p:nvSpPr>
          <p:cNvPr id="1638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16388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b="1" smtClean="0"/>
          </a:p>
          <a:p>
            <a:pPr algn="ctr" eaLnBrk="1" hangingPunct="1">
              <a:buFont typeface="Arial" charset="0"/>
              <a:buNone/>
            </a:pPr>
            <a:r>
              <a:rPr lang="en-GB" sz="4800" b="1" smtClean="0"/>
              <a:t>Michael Gelling OBE CIHM</a:t>
            </a:r>
            <a:endParaRPr lang="en-GB" sz="1400" b="1" smtClean="0"/>
          </a:p>
          <a:p>
            <a:pPr algn="ctr" eaLnBrk="1" hangingPunct="1">
              <a:buFont typeface="Arial" charset="0"/>
              <a:buNone/>
            </a:pPr>
            <a:endParaRPr lang="en-GB" sz="1400" b="1" smtClean="0"/>
          </a:p>
          <a:p>
            <a:pPr algn="ctr" eaLnBrk="1" hangingPunct="1">
              <a:buFont typeface="Arial" charset="0"/>
              <a:buNone/>
            </a:pPr>
            <a:r>
              <a:rPr lang="en-GB" sz="4800" b="1" smtClean="0"/>
              <a:t>SPBM Performance Event for Smaller Housing Associations (Landlords)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258DFFA-04B7-4606-A558-ABA740E420B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5604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Internal targets that mean nothing</a:t>
            </a:r>
            <a:endParaRPr lang="en-GB" sz="1200" smtClean="0"/>
          </a:p>
          <a:p>
            <a:pPr algn="ctr" eaLnBrk="1" hangingPunct="1">
              <a:buFont typeface="Arial" charset="0"/>
              <a:buNone/>
            </a:pPr>
            <a:endParaRPr lang="en-GB" sz="12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“Our internal target of 95% has been achieved” ????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49A26A2-E59D-4165-8D4D-34B005EBE78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6628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Reality checks are checks that are made against other landlords in the same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street/estate/town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A422A6D-DCBE-4BF5-98E0-E8B4F10C0FDA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7652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Reality checks carried out by independent, well trained and well supported tenants who may not be yours?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688A55D-AE9C-4B24-B82C-ED2F1EC046EE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8676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Tenant Panels</a:t>
            </a:r>
          </a:p>
          <a:p>
            <a:pPr eaLnBrk="1" hangingPunct="1"/>
            <a:r>
              <a:rPr lang="en-GB" sz="4800" smtClean="0"/>
              <a:t>Remit</a:t>
            </a:r>
          </a:p>
          <a:p>
            <a:pPr eaLnBrk="1" hangingPunct="1"/>
            <a:r>
              <a:rPr lang="en-GB" sz="4800" smtClean="0"/>
              <a:t>Areas covered</a:t>
            </a:r>
          </a:p>
          <a:p>
            <a:pPr eaLnBrk="1" hangingPunct="1"/>
            <a:r>
              <a:rPr lang="en-GB" sz="4800" smtClean="0"/>
              <a:t>Who do they represent</a:t>
            </a:r>
          </a:p>
          <a:p>
            <a:pPr eaLnBrk="1" hangingPunct="1"/>
            <a:r>
              <a:rPr lang="en-GB" sz="4800" smtClean="0"/>
              <a:t>Accreditation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A36541E-6AAA-4DD8-B183-6D20A565D7C2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14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9700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Speaking to organisations who have a great deal in common and are best placed to create, with their tenants,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‘Tenant Panels’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8201D7B-EA6D-4853-A301-1ED89962DE1A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15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2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0724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Your tenants know:-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you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your services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your contractors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your geographical area </a:t>
            </a:r>
          </a:p>
          <a:p>
            <a:pPr algn="ctr" eaLnBrk="1" hangingPunct="1">
              <a:buFont typeface="Arial" charset="0"/>
              <a:buNone/>
            </a:pPr>
            <a:endParaRPr lang="en-GB" sz="4800" smtClean="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ED58733-24FD-409F-9F35-6A4549D2B265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16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1748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Value for money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can be achieved by organisations who are brave enough to recognise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E0B9DA-0E3D-4B29-8D71-8D85053E84E3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17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277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2772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 what they are good at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 but more importantly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 what they are not so good at</a:t>
            </a:r>
          </a:p>
          <a:p>
            <a:pPr algn="ctr" eaLnBrk="1" hangingPunct="1">
              <a:buFont typeface="Arial" charset="0"/>
              <a:buNone/>
            </a:pPr>
            <a:endParaRPr lang="en-GB" sz="4800" smtClean="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4846226-0F9B-4D27-9206-5F065F633AB1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18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3796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Value for money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Best feedback is from:-</a:t>
            </a:r>
          </a:p>
          <a:p>
            <a:pPr eaLnBrk="1" hangingPunct="1">
              <a:buFont typeface="Arial" charset="0"/>
              <a:buNone/>
            </a:pPr>
            <a:r>
              <a:rPr lang="en-GB" sz="4800" smtClean="0"/>
              <a:t>*receive services	*complaints</a:t>
            </a:r>
          </a:p>
          <a:p>
            <a:pPr eaLnBrk="1" hangingPunct="1">
              <a:buFont typeface="Arial" charset="0"/>
              <a:buNone/>
            </a:pPr>
            <a:r>
              <a:rPr lang="en-GB" sz="4800" smtClean="0"/>
              <a:t>*reported repairs	*inspections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E50E924-91C5-4EDB-B329-E0B124B6B26A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19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481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4820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Change is easy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but you do need to have things in place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354E5EF-403F-4BA0-8409-594F78AB839A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17412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Tenants And Residents Organisations of England</a:t>
            </a:r>
          </a:p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Largest non-funded national tenant organisation in England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74EEF55-A98B-409F-9A34-1EBC5B509444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20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58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5844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A culture that embraces change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Anyone can have an idea that will be welcomed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5F78668-C48C-4C9C-9DF1-FF4CED63E49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21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686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6868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Eradicate the fear of change to individuals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Jobs being safe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A ‘no blame’ regime 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619F860-4A3B-4461-A1FB-F26AE08A2A8C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22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789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7892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A culture that embraces it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A mistake in strategy becomes a learning point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Flexibility in job roles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248D72A-9202-4A97-8BAC-2B7B6712A363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23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8916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Remiss if I did not mention good quality benchmarking</a:t>
            </a:r>
          </a:p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HouseMark and STAR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CADA123-E21D-4526-8B17-05E9B81BE9C7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24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993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39940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Not rocket science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and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if everyone has signed up it will happen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9B6C045-FBC2-4E79-B4C9-1FF2608AB205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25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6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40964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also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Creating your own local benchmarking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EE1EECD-BE32-48A5-B09B-B3AE64133913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26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4294967295"/>
          </p:nvPr>
        </p:nvSpPr>
        <p:spPr>
          <a:xfrm>
            <a:off x="468313" y="3041650"/>
            <a:ext cx="8229600" cy="747713"/>
          </a:xfrm>
        </p:spPr>
        <p:txBody>
          <a:bodyPr/>
          <a:lstStyle/>
          <a:p>
            <a:pPr algn="ctr" eaLnBrk="1" hangingPunct="1">
              <a:spcAft>
                <a:spcPct val="20000"/>
              </a:spcAft>
              <a:buFont typeface="Arial" charset="0"/>
              <a:buNone/>
            </a:pPr>
            <a:r>
              <a:rPr lang="en-GB" sz="4800" smtClean="0"/>
              <a:t>Thank you</a:t>
            </a:r>
          </a:p>
          <a:p>
            <a:pPr algn="ctr" eaLnBrk="1" hangingPunct="1">
              <a:spcAft>
                <a:spcPct val="20000"/>
              </a:spcAft>
              <a:buFont typeface="Arial" charset="0"/>
              <a:buNone/>
            </a:pPr>
            <a:r>
              <a:rPr lang="en-GB" sz="4800" smtClean="0"/>
              <a:t> and willing to answer any questions after Rafael’s slot</a:t>
            </a:r>
          </a:p>
        </p:txBody>
      </p:sp>
      <p:pic>
        <p:nvPicPr>
          <p:cNvPr id="41988" name="Picture 3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-26988"/>
            <a:ext cx="9144000" cy="240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842045-6537-4354-8598-F40A41C2E2FD}" type="slidenum">
              <a:rPr lang="en-GB"/>
              <a:pPr/>
              <a:t>27</a:t>
            </a:fld>
            <a:endParaRPr lang="en-GB"/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0" y="2287588"/>
            <a:ext cx="9144000" cy="39497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1500" b="1" smtClean="0"/>
          </a:p>
          <a:p>
            <a:pPr algn="ctr" eaLnBrk="1" hangingPunct="1">
              <a:buFont typeface="Arial" charset="0"/>
              <a:buNone/>
            </a:pPr>
            <a:r>
              <a:rPr lang="en-GB" sz="5000" b="1" smtClean="0"/>
              <a:t>TAROE</a:t>
            </a:r>
          </a:p>
          <a:p>
            <a:pPr algn="ctr" eaLnBrk="1" hangingPunct="1">
              <a:buFont typeface="Arial" charset="0"/>
              <a:buNone/>
            </a:pPr>
            <a:endParaRPr lang="en-GB" sz="1500" b="1" smtClean="0"/>
          </a:p>
          <a:p>
            <a:pPr algn="ctr" eaLnBrk="1" hangingPunct="1">
              <a:buFont typeface="Arial" charset="0"/>
              <a:buNone/>
            </a:pPr>
            <a:r>
              <a:rPr lang="en-GB" smtClean="0"/>
              <a:t>Tel: 01928 798120</a:t>
            </a:r>
          </a:p>
          <a:p>
            <a:pPr algn="ctr" eaLnBrk="1" hangingPunct="1">
              <a:buFont typeface="Arial" charset="0"/>
              <a:buNone/>
            </a:pPr>
            <a:r>
              <a:rPr lang="en-GB" smtClean="0"/>
              <a:t>Email: </a:t>
            </a:r>
            <a:r>
              <a:rPr lang="en-GB" smtClean="0">
                <a:hlinkClick r:id="rId3"/>
              </a:rPr>
              <a:t>runcornoffice@taroe.org</a:t>
            </a:r>
            <a:endParaRPr lang="en-GB" smtClean="0"/>
          </a:p>
          <a:p>
            <a:pPr algn="ctr" eaLnBrk="1" hangingPunct="1">
              <a:buFont typeface="Arial" charset="0"/>
              <a:buNone/>
            </a:pPr>
            <a:r>
              <a:rPr lang="en-GB" smtClean="0"/>
              <a:t>Website: </a:t>
            </a:r>
            <a:r>
              <a:rPr lang="en-GB" smtClean="0">
                <a:hlinkClick r:id="rId4"/>
              </a:rPr>
              <a:t>www.taroe.org</a:t>
            </a:r>
            <a:endParaRPr lang="en-GB" smtClean="0"/>
          </a:p>
          <a:p>
            <a:pPr algn="ctr" eaLnBrk="1" hangingPunct="1">
              <a:buFont typeface="Arial" charset="0"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  <p:pic>
        <p:nvPicPr>
          <p:cNvPr id="43012" name="Picture 4" descr="form no text"/>
          <p:cNvPicPr>
            <a:picLocks noChangeAspect="1" noChangeArrowheads="1"/>
          </p:cNvPicPr>
          <p:nvPr/>
        </p:nvPicPr>
        <p:blipFill>
          <a:blip r:embed="rId5" cstate="print"/>
          <a:srcRect b="81364"/>
          <a:stretch>
            <a:fillRect/>
          </a:stretch>
        </p:blipFill>
        <p:spPr bwMode="auto">
          <a:xfrm>
            <a:off x="0" y="-26988"/>
            <a:ext cx="9144000" cy="240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0" y="184467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  <a:latin typeface="Calibri" pitchFamily="34" charset="0"/>
              </a:rPr>
              <a:t>Tenants and Residents Organisations of England</a:t>
            </a:r>
          </a:p>
        </p:txBody>
      </p:sp>
      <p:pic>
        <p:nvPicPr>
          <p:cNvPr id="43014" name="Picture 6" descr="j033226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4438" y="3789363"/>
            <a:ext cx="4826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 descr="MC900320424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325" y="4365625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 descr="MC900215022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4575" y="4941888"/>
            <a:ext cx="71913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9925" y="5589588"/>
            <a:ext cx="13668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4C54420-1ADF-4E52-A714-5419FD31A686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18436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Run by a Board of 12 tenants</a:t>
            </a:r>
          </a:p>
          <a:p>
            <a:pPr algn="ctr" eaLnBrk="1" hangingPunct="1">
              <a:buFont typeface="Arial" charset="0"/>
              <a:buNone/>
            </a:pPr>
            <a:r>
              <a:rPr lang="en-GB" sz="3600" smtClean="0"/>
              <a:t>(Oct 2011 – Oct 2012 only 7 tenants)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plus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2 tenant cooptees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0E75DCF-4FDF-41BB-8D63-17E21E1E245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19460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Also have</a:t>
            </a:r>
          </a:p>
          <a:p>
            <a:pPr eaLnBrk="1" hangingPunct="1"/>
            <a:r>
              <a:rPr lang="en-GB" sz="4800" smtClean="0"/>
              <a:t>3 professional honorary advisors</a:t>
            </a:r>
          </a:p>
          <a:p>
            <a:pPr eaLnBrk="1" hangingPunct="1"/>
            <a:r>
              <a:rPr lang="en-GB" sz="4800" smtClean="0"/>
              <a:t>2 fantastic members of staff</a:t>
            </a:r>
          </a:p>
          <a:p>
            <a:pPr eaLnBrk="1" hangingPunct="1"/>
            <a:r>
              <a:rPr lang="en-GB" sz="4800" smtClean="0"/>
              <a:t>1 volunteer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8CCB520-F9CB-4ACC-B208-88DE46C3CE5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48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0484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636838"/>
            <a:ext cx="8229600" cy="388778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GB" sz="48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GB" sz="4800" smtClean="0"/>
              <a:t>Independent income is raised by working with partners, landlords and tenants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2D069ED-8B21-4712-BBBB-1A677D91B30E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1508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636838"/>
            <a:ext cx="8229600" cy="388778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4800" smtClean="0"/>
              <a:t>Training and Speaking events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GB" sz="4800" smtClean="0"/>
              <a:t>Working with partners, running conferences, recruitment advice and involvement for both staff and tenants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7CA1B44-F381-4B33-8562-44BB3033419D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2532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What is 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satisfaction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or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great performance?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117F42F-218E-4998-A528-21955F72D4F7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3556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48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Tenant satisfaction is personal </a:t>
            </a:r>
            <a:endParaRPr lang="en-GB" sz="1200" smtClean="0"/>
          </a:p>
          <a:p>
            <a:pPr algn="ctr" eaLnBrk="1" hangingPunct="1">
              <a:buFont typeface="Arial" charset="0"/>
              <a:buNone/>
            </a:pPr>
            <a:endParaRPr lang="en-GB" sz="12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Performance is measured against a personal experience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4D7F045-01FF-47F4-A637-63E023C71AC2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Background</a:t>
            </a:r>
          </a:p>
        </p:txBody>
      </p:sp>
      <p:pic>
        <p:nvPicPr>
          <p:cNvPr id="24580" name="Picture 5" descr="form no text"/>
          <p:cNvPicPr>
            <a:picLocks noChangeAspect="1" noChangeArrowheads="1"/>
          </p:cNvPicPr>
          <p:nvPr/>
        </p:nvPicPr>
        <p:blipFill>
          <a:blip r:embed="rId3" cstate="print"/>
          <a:srcRect b="81364"/>
          <a:stretch>
            <a:fillRect/>
          </a:stretch>
        </p:blipFill>
        <p:spPr bwMode="auto">
          <a:xfrm>
            <a:off x="0" y="0"/>
            <a:ext cx="9144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49500"/>
            <a:ext cx="8229600" cy="41751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GB" sz="4800" smtClean="0"/>
              <a:t>Organisations measure against things that no one understands</a:t>
            </a:r>
            <a:endParaRPr lang="en-GB" sz="1200" smtClean="0"/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95% satisfaction</a:t>
            </a:r>
          </a:p>
          <a:p>
            <a:pPr algn="ctr" eaLnBrk="1" hangingPunct="1">
              <a:buFont typeface="Arial" charset="0"/>
              <a:buNone/>
            </a:pPr>
            <a:r>
              <a:rPr lang="en-GB" sz="4800" smtClean="0"/>
              <a:t>(95% of what)??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184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2400">
                <a:solidFill>
                  <a:schemeClr val="bg1"/>
                </a:solidFill>
              </a:rPr>
              <a:t>a tenant and resident perspective</a:t>
            </a:r>
            <a:endParaRPr lang="en-GB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</TotalTime>
  <Words>568</Words>
  <Application>Microsoft Office PowerPoint</Application>
  <PresentationFormat>On-screen Show (4:3)</PresentationFormat>
  <Paragraphs>175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Office Theme</vt:lpstr>
      <vt:lpstr>Custom Design</vt:lpstr>
      <vt:lpstr>1_Custom Design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Tim Taylor</cp:lastModifiedBy>
  <cp:revision>84</cp:revision>
  <cp:lastPrinted>2011-06-17T07:43:30Z</cp:lastPrinted>
  <dcterms:created xsi:type="dcterms:W3CDTF">2009-07-19T03:58:09Z</dcterms:created>
  <dcterms:modified xsi:type="dcterms:W3CDTF">2012-04-05T08:44:36Z</dcterms:modified>
</cp:coreProperties>
</file>